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0" r:id="rId2"/>
    <p:sldId id="256" r:id="rId3"/>
    <p:sldId id="257" r:id="rId4"/>
    <p:sldId id="258" r:id="rId5"/>
    <p:sldId id="259" r:id="rId6"/>
    <p:sldId id="261" r:id="rId7"/>
    <p:sldId id="263" r:id="rId8"/>
    <p:sldId id="262" r:id="rId9"/>
    <p:sldId id="264" r:id="rId10"/>
    <p:sldId id="266" r:id="rId11"/>
    <p:sldId id="269" r:id="rId12"/>
    <p:sldId id="267" r:id="rId13"/>
    <p:sldId id="268" r:id="rId1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DE9408-CEB8-9C41-8CC4-D0BFCB249AD3}" v="62" dt="2023-06-22T11:37:01.298"/>
    <p1510:client id="{15F3DDE9-3CA1-4224-8C8C-8B710B176958}" v="169" dt="2023-06-22T11:32:33.4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2743"/>
  </p:normalViewPr>
  <p:slideViewPr>
    <p:cSldViewPr snapToGrid="0">
      <p:cViewPr>
        <p:scale>
          <a:sx n="101" d="100"/>
          <a:sy n="101" d="100"/>
        </p:scale>
        <p:origin x="1544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den Shin" userId="de796ff4aeda5501" providerId="LiveId" clId="{15DE9408-CEB8-9C41-8CC4-D0BFCB249AD3}"/>
    <pc:docChg chg="modSld">
      <pc:chgData name="Jaden Shin" userId="de796ff4aeda5501" providerId="LiveId" clId="{15DE9408-CEB8-9C41-8CC4-D0BFCB249AD3}" dt="2023-06-22T11:37:01.298" v="61" actId="20577"/>
      <pc:docMkLst>
        <pc:docMk/>
      </pc:docMkLst>
      <pc:sldChg chg="modNotesTx">
        <pc:chgData name="Jaden Shin" userId="de796ff4aeda5501" providerId="LiveId" clId="{15DE9408-CEB8-9C41-8CC4-D0BFCB249AD3}" dt="2023-06-22T11:35:25.494" v="28" actId="20577"/>
        <pc:sldMkLst>
          <pc:docMk/>
          <pc:sldMk cId="521425346" sldId="259"/>
        </pc:sldMkLst>
      </pc:sldChg>
      <pc:sldChg chg="modNotesTx">
        <pc:chgData name="Jaden Shin" userId="de796ff4aeda5501" providerId="LiveId" clId="{15DE9408-CEB8-9C41-8CC4-D0BFCB249AD3}" dt="2023-06-22T11:37:01.298" v="61" actId="20577"/>
        <pc:sldMkLst>
          <pc:docMk/>
          <pc:sldMk cId="990288029" sldId="263"/>
        </pc:sldMkLst>
      </pc:sldChg>
    </pc:docChg>
  </pc:docChgLst>
  <pc:docChgLst>
    <pc:chgData name="Shin Jaden" userId="de796ff4aeda5501" providerId="LiveId" clId="{15F3DDE9-3CA1-4224-8C8C-8B710B176958}"/>
    <pc:docChg chg="modSld">
      <pc:chgData name="Shin Jaden" userId="de796ff4aeda5501" providerId="LiveId" clId="{15F3DDE9-3CA1-4224-8C8C-8B710B176958}" dt="2023-06-22T11:32:33.401" v="200"/>
      <pc:docMkLst>
        <pc:docMk/>
      </pc:docMkLst>
      <pc:sldChg chg="modNotesTx">
        <pc:chgData name="Shin Jaden" userId="de796ff4aeda5501" providerId="LiveId" clId="{15F3DDE9-3CA1-4224-8C8C-8B710B176958}" dt="2023-06-22T09:05:37.181" v="115" actId="20577"/>
        <pc:sldMkLst>
          <pc:docMk/>
          <pc:sldMk cId="3813945200" sldId="256"/>
        </pc:sldMkLst>
      </pc:sldChg>
      <pc:sldChg chg="modNotesTx">
        <pc:chgData name="Shin Jaden" userId="de796ff4aeda5501" providerId="LiveId" clId="{15F3DDE9-3CA1-4224-8C8C-8B710B176958}" dt="2023-06-22T10:42:56.899" v="126" actId="20577"/>
        <pc:sldMkLst>
          <pc:docMk/>
          <pc:sldMk cId="1337360253" sldId="257"/>
        </pc:sldMkLst>
      </pc:sldChg>
      <pc:sldChg chg="modSp mod">
        <pc:chgData name="Shin Jaden" userId="de796ff4aeda5501" providerId="LiveId" clId="{15F3DDE9-3CA1-4224-8C8C-8B710B176958}" dt="2023-06-22T11:32:33.401" v="200"/>
        <pc:sldMkLst>
          <pc:docMk/>
          <pc:sldMk cId="2821961928" sldId="258"/>
        </pc:sldMkLst>
        <pc:spChg chg="mod">
          <ac:chgData name="Shin Jaden" userId="de796ff4aeda5501" providerId="LiveId" clId="{15F3DDE9-3CA1-4224-8C8C-8B710B176958}" dt="2023-06-22T11:32:33.401" v="200"/>
          <ac:spMkLst>
            <pc:docMk/>
            <pc:sldMk cId="2821961928" sldId="258"/>
            <ac:spMk id="25" creationId="{2B3D45DE-4C4B-D665-A37C-32BBCC7135CF}"/>
          </ac:spMkLst>
        </pc:spChg>
      </pc:sldChg>
      <pc:sldChg chg="modNotesTx">
        <pc:chgData name="Shin Jaden" userId="de796ff4aeda5501" providerId="LiveId" clId="{15F3DDE9-3CA1-4224-8C8C-8B710B176958}" dt="2023-06-22T11:05:56.141" v="146" actId="20577"/>
        <pc:sldMkLst>
          <pc:docMk/>
          <pc:sldMk cId="521425346" sldId="259"/>
        </pc:sldMkLst>
      </pc:sldChg>
      <pc:sldChg chg="modNotesTx">
        <pc:chgData name="Shin Jaden" userId="de796ff4aeda5501" providerId="LiveId" clId="{15F3DDE9-3CA1-4224-8C8C-8B710B176958}" dt="2023-06-22T10:15:59.621" v="125" actId="20577"/>
        <pc:sldMkLst>
          <pc:docMk/>
          <pc:sldMk cId="1072617423" sldId="260"/>
        </pc:sldMkLst>
      </pc:sldChg>
      <pc:sldChg chg="modNotesTx">
        <pc:chgData name="Shin Jaden" userId="de796ff4aeda5501" providerId="LiveId" clId="{15F3DDE9-3CA1-4224-8C8C-8B710B176958}" dt="2023-06-22T11:06:22.339" v="151" actId="20577"/>
        <pc:sldMkLst>
          <pc:docMk/>
          <pc:sldMk cId="731908094" sldId="261"/>
        </pc:sldMkLst>
      </pc:sldChg>
      <pc:sldChg chg="modNotesTx">
        <pc:chgData name="Shin Jaden" userId="de796ff4aeda5501" providerId="LiveId" clId="{15F3DDE9-3CA1-4224-8C8C-8B710B176958}" dt="2023-06-22T08:59:32.608" v="79" actId="20577"/>
        <pc:sldMkLst>
          <pc:docMk/>
          <pc:sldMk cId="4052193699" sldId="262"/>
        </pc:sldMkLst>
      </pc:sldChg>
      <pc:sldChg chg="modNotesTx">
        <pc:chgData name="Shin Jaden" userId="de796ff4aeda5501" providerId="LiveId" clId="{15F3DDE9-3CA1-4224-8C8C-8B710B176958}" dt="2023-06-22T08:54:01.917" v="72" actId="20577"/>
        <pc:sldMkLst>
          <pc:docMk/>
          <pc:sldMk cId="990288029" sldId="263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BCB12-EB38-E144-A339-640BC1A0E0E8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488FFA-59E5-1746-B427-3B3B8C6A958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5960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/>
              <a:t>안녕하십니까</a:t>
            </a:r>
            <a:r>
              <a:rPr lang="en-US" altLang="ko-KR"/>
              <a:t>, IUS</a:t>
            </a:r>
            <a:r>
              <a:rPr lang="ko-KR" altLang="en-US"/>
              <a:t>팀 기획파트 신정환입니다</a:t>
            </a:r>
            <a:r>
              <a:rPr lang="en-US" altLang="ko-KR"/>
              <a:t>. </a:t>
            </a:r>
            <a:r>
              <a:rPr lang="ko-KR" altLang="en-US"/>
              <a:t>지금부터 저희 팀 </a:t>
            </a:r>
            <a:r>
              <a:rPr lang="ko-KR" altLang="en-US" err="1"/>
              <a:t>해커톤</a:t>
            </a:r>
            <a:r>
              <a:rPr lang="ko-KR" altLang="en-US"/>
              <a:t> 프레젠테이션을 시작하겠습니다</a:t>
            </a:r>
            <a:r>
              <a:rPr lang="en-US" altLang="ko-KR"/>
              <a:t>.</a:t>
            </a:r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88FFA-59E5-1746-B427-3B3B8C6A958A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17539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/>
              <a:t>저희가 다룰 내용은 처음으로 저희 팀을 소개하고</a:t>
            </a:r>
            <a:r>
              <a:rPr lang="en-US" altLang="ko-KR"/>
              <a:t>, </a:t>
            </a:r>
            <a:r>
              <a:rPr lang="ko-KR" altLang="en-US"/>
              <a:t>대구의 사회 문제 인식</a:t>
            </a:r>
            <a:r>
              <a:rPr lang="en-US" altLang="ko-KR"/>
              <a:t>, </a:t>
            </a:r>
            <a:r>
              <a:rPr lang="ko-KR" altLang="en-US"/>
              <a:t>저희가 개발한 솔루션</a:t>
            </a:r>
            <a:r>
              <a:rPr lang="en-US" altLang="ko-KR"/>
              <a:t> </a:t>
            </a:r>
            <a:r>
              <a:rPr lang="ko-KR" altLang="en-US"/>
              <a:t>그리고 기술구현 및 기대효과의 순서로 하도록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88FFA-59E5-1746-B427-3B3B8C6A958A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5949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88FFA-59E5-1746-B427-3B3B8C6A958A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88789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다음으로 대구의 사회 문제를 다루어 보도록 하겠습니다</a:t>
            </a:r>
            <a:r>
              <a:rPr lang="en-US" altLang="ko-KR"/>
              <a:t>. </a:t>
            </a:r>
          </a:p>
          <a:p>
            <a:endParaRPr lang="en-US" altLang="ko-KR"/>
          </a:p>
          <a:p>
            <a:r>
              <a:rPr lang="ko-KR" altLang="en-US"/>
              <a:t>저희는 대구의 골목상권의 문제를 인지하였습니다</a:t>
            </a:r>
            <a:r>
              <a:rPr lang="en-US" altLang="ko-KR"/>
              <a:t>.</a:t>
            </a:r>
          </a:p>
          <a:p>
            <a:r>
              <a:rPr lang="ko-KR" altLang="en-US"/>
              <a:t>그 과정에는 첫째</a:t>
            </a:r>
            <a:r>
              <a:rPr lang="en-US" altLang="ko-KR"/>
              <a:t>, (</a:t>
            </a:r>
            <a:r>
              <a:rPr lang="ko-KR" altLang="en-US"/>
              <a:t>영어 논문 포인트</a:t>
            </a:r>
            <a:r>
              <a:rPr lang="en-US" altLang="ko-KR"/>
              <a:t>) </a:t>
            </a:r>
            <a:r>
              <a:rPr lang="ko-KR" altLang="en-US"/>
              <a:t>현재 대한민국의 자영업자의 </a:t>
            </a:r>
            <a:r>
              <a:rPr lang="en-US" altLang="ko-KR"/>
              <a:t>75%</a:t>
            </a:r>
            <a:r>
              <a:rPr lang="ko-KR" altLang="en-US"/>
              <a:t>가 </a:t>
            </a:r>
            <a:r>
              <a:rPr lang="en-US" altLang="ko-KR"/>
              <a:t>5</a:t>
            </a:r>
            <a:r>
              <a:rPr lang="ko-KR" altLang="en-US"/>
              <a:t>년 이내로 </a:t>
            </a:r>
            <a:r>
              <a:rPr lang="ko-KR" altLang="en-US" err="1"/>
              <a:t>폐업하는게</a:t>
            </a:r>
            <a:r>
              <a:rPr lang="ko-KR" altLang="en-US"/>
              <a:t> 현실입니다</a:t>
            </a:r>
            <a:r>
              <a:rPr lang="en-US" altLang="ko-KR"/>
              <a:t>. </a:t>
            </a:r>
          </a:p>
          <a:p>
            <a:r>
              <a:rPr lang="ko-KR" altLang="en-US"/>
              <a:t>둘째</a:t>
            </a:r>
            <a:r>
              <a:rPr lang="en-US" altLang="ko-KR"/>
              <a:t>, </a:t>
            </a:r>
            <a:r>
              <a:rPr lang="ko-KR" altLang="en-US"/>
              <a:t>대기업이 </a:t>
            </a:r>
            <a:r>
              <a:rPr lang="ko-KR" altLang="en-US" err="1"/>
              <a:t>프렌차이즈화</a:t>
            </a:r>
            <a:r>
              <a:rPr lang="ko-KR" altLang="en-US"/>
              <a:t> 한 형태로 무분별하게 요식업에 진출하고 있습니다</a:t>
            </a:r>
            <a:r>
              <a:rPr lang="en-US" altLang="ko-KR"/>
              <a:t>. </a:t>
            </a:r>
            <a:r>
              <a:rPr lang="ko-KR" altLang="en-US"/>
              <a:t>대기업에 비해 자본이 부족한 골목식당은 대기업과의 경쟁에서 버거워 할 수밖에 없습니다</a:t>
            </a:r>
            <a:r>
              <a:rPr lang="en-US" altLang="ko-KR"/>
              <a:t>. </a:t>
            </a:r>
          </a:p>
          <a:p>
            <a:r>
              <a:rPr lang="ko-KR" altLang="en-US"/>
              <a:t>또한 자료조사를 하신 여러분들도 알다시피 대구에는 인구감소 문제가 있습니다</a:t>
            </a:r>
            <a:r>
              <a:rPr lang="en-US" altLang="ko-KR"/>
              <a:t>. </a:t>
            </a:r>
            <a:r>
              <a:rPr lang="ko-KR" altLang="en-US"/>
              <a:t>이는 대구 전체의 소비시장이 줄어들고 있다는 것을 시사합니다</a:t>
            </a:r>
            <a:r>
              <a:rPr lang="en-US" altLang="ko-KR"/>
              <a:t>.</a:t>
            </a:r>
          </a:p>
          <a:p>
            <a:r>
              <a:rPr lang="ko-KR" altLang="en-US"/>
              <a:t>마지막으로</a:t>
            </a:r>
            <a:r>
              <a:rPr lang="en-US" altLang="ko-KR"/>
              <a:t>, </a:t>
            </a:r>
            <a:r>
              <a:rPr lang="ko-KR" altLang="en-US"/>
              <a:t>코로나 </a:t>
            </a:r>
            <a:r>
              <a:rPr lang="en-US" altLang="ko-KR"/>
              <a:t>19</a:t>
            </a:r>
            <a:r>
              <a:rPr lang="ko-KR" altLang="en-US"/>
              <a:t>로 인해 자영업자들은 이미 상당한 부채를 떠안고 있고</a:t>
            </a:r>
            <a:r>
              <a:rPr lang="en-US" altLang="ko-KR"/>
              <a:t>,</a:t>
            </a:r>
            <a:r>
              <a:rPr lang="ko-KR" altLang="en-US"/>
              <a:t> 이 모든 요소가 종합하여 대한민국에서</a:t>
            </a:r>
            <a:r>
              <a:rPr lang="en-US" altLang="ko-KR"/>
              <a:t>, </a:t>
            </a:r>
            <a:r>
              <a:rPr lang="ko-KR" altLang="en-US"/>
              <a:t>특히 대구의 골목상권 자영업자들이 힘들어하고 있다고</a:t>
            </a:r>
            <a:r>
              <a:rPr kumimoji="1" lang="en-US" altLang="ko-KR"/>
              <a:t> </a:t>
            </a:r>
            <a:r>
              <a:rPr kumimoji="1" lang="ko-KR" altLang="en-US"/>
              <a:t>파악할 수 있습니다</a:t>
            </a:r>
            <a:r>
              <a:rPr kumimoji="1"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88FFA-59E5-1746-B427-3B3B8C6A958A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30383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저희의 솔루션은 이것입니다</a:t>
            </a:r>
            <a:r>
              <a:rPr lang="en-US" altLang="ko-KR" dirty="0"/>
              <a:t>. </a:t>
            </a:r>
            <a:r>
              <a:rPr lang="ko-KR" altLang="en-US" dirty="0"/>
              <a:t>대밥</a:t>
            </a:r>
            <a:r>
              <a:rPr lang="en-US" altLang="ko-KR" dirty="0"/>
              <a:t>, </a:t>
            </a:r>
            <a:r>
              <a:rPr lang="ko-KR" altLang="en-US" dirty="0"/>
              <a:t>저희 팀에서 개발한 골목식당 정보 </a:t>
            </a:r>
            <a:r>
              <a:rPr lang="ko-KR" altLang="en-US" dirty="0" err="1"/>
              <a:t>웹앱입니다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여러분</a:t>
            </a:r>
            <a:r>
              <a:rPr lang="en-US" altLang="ko-KR" dirty="0"/>
              <a:t>, </a:t>
            </a:r>
            <a:r>
              <a:rPr lang="ko-KR" altLang="en-US" dirty="0"/>
              <a:t>다들 이런 말 한번씩 하시지 않았습니까</a:t>
            </a:r>
            <a:r>
              <a:rPr lang="en-US" altLang="ko-KR" dirty="0"/>
              <a:t>? </a:t>
            </a:r>
            <a:r>
              <a:rPr lang="ko-KR" altLang="en-US" dirty="0"/>
              <a:t>나중에 밥 한번 먹자</a:t>
            </a:r>
            <a:r>
              <a:rPr lang="en-US" altLang="ko-KR" dirty="0"/>
              <a:t>. </a:t>
            </a:r>
            <a:r>
              <a:rPr lang="ko-KR" altLang="en-US" dirty="0"/>
              <a:t>우리는 이런 식으로 인사말에 밥을 섞을 정도로 밥이 매우 친숙하게 삶에 </a:t>
            </a:r>
            <a:r>
              <a:rPr lang="ko-KR" altLang="en-US" dirty="0" err="1"/>
              <a:t>녹아있습니다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저희의 주요 고객은 대구에서 경제적 활동을 할 수 있는 모두 입니다</a:t>
            </a:r>
            <a:r>
              <a:rPr lang="en-US" altLang="ko-KR" dirty="0"/>
              <a:t>. </a:t>
            </a:r>
            <a:r>
              <a:rPr lang="ko-KR" altLang="en-US" dirty="0" err="1"/>
              <a:t>여자친구랑</a:t>
            </a:r>
            <a:r>
              <a:rPr lang="ko-KR" altLang="en-US" dirty="0"/>
              <a:t> 데이트 할 때</a:t>
            </a:r>
            <a:r>
              <a:rPr lang="en-US" altLang="ko-KR" dirty="0"/>
              <a:t>, </a:t>
            </a:r>
            <a:r>
              <a:rPr lang="ko-KR" altLang="en-US" dirty="0"/>
              <a:t>오랜만에 만난 </a:t>
            </a:r>
            <a:r>
              <a:rPr lang="ko-KR" altLang="en-US" dirty="0" err="1"/>
              <a:t>친구랑</a:t>
            </a:r>
            <a:r>
              <a:rPr lang="ko-KR" altLang="en-US" dirty="0"/>
              <a:t> 한끼 할 때</a:t>
            </a:r>
            <a:r>
              <a:rPr lang="en-US" altLang="ko-KR" dirty="0"/>
              <a:t>, </a:t>
            </a:r>
            <a:r>
              <a:rPr lang="ko-KR" altLang="en-US" dirty="0"/>
              <a:t>직장에서 점심시간에 식당 고를 때</a:t>
            </a:r>
            <a:r>
              <a:rPr lang="en-US" altLang="ko-KR" dirty="0"/>
              <a:t>, </a:t>
            </a:r>
            <a:r>
              <a:rPr lang="ko-KR" altLang="en-US" dirty="0"/>
              <a:t>모든 밥을 먹을 수 있는 순간에 여러분들을 골목식당에 연결해 주는 것이 저희 앱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만약에 여러분이 </a:t>
            </a:r>
            <a:r>
              <a:rPr lang="ko-KR" altLang="en-US" dirty="0" err="1"/>
              <a:t>타지인이고</a:t>
            </a:r>
            <a:r>
              <a:rPr lang="en-US" altLang="ko-KR" dirty="0"/>
              <a:t> </a:t>
            </a:r>
            <a:r>
              <a:rPr lang="ko-KR" altLang="en-US" dirty="0"/>
              <a:t>대구에 일때문에 왔습니다</a:t>
            </a:r>
            <a:r>
              <a:rPr lang="en-US" altLang="ko-KR" dirty="0"/>
              <a:t>. </a:t>
            </a:r>
            <a:r>
              <a:rPr lang="ko-KR" altLang="en-US" dirty="0"/>
              <a:t>여러분 기왕 온 거 대구의 특색이 살아있는 식사를 하는게 낫지 않습니까</a:t>
            </a:r>
            <a:r>
              <a:rPr lang="en-US" altLang="ko-KR" dirty="0"/>
              <a:t>? </a:t>
            </a:r>
            <a:r>
              <a:rPr lang="ko-KR" altLang="en-US" dirty="0"/>
              <a:t>아니면 그냥 </a:t>
            </a:r>
            <a:r>
              <a:rPr lang="ko-KR" altLang="en-US" dirty="0" err="1"/>
              <a:t>아무데서나</a:t>
            </a:r>
            <a:r>
              <a:rPr lang="ko-KR" altLang="en-US" dirty="0"/>
              <a:t> 먹을 수 있는 롯데리아나 가시겠습니까</a:t>
            </a:r>
            <a:r>
              <a:rPr lang="en-US" altLang="ko-KR" dirty="0"/>
              <a:t>? </a:t>
            </a:r>
            <a:r>
              <a:rPr lang="ko-KR" altLang="en-US" dirty="0"/>
              <a:t>이럴 때 저희 </a:t>
            </a:r>
            <a:r>
              <a:rPr lang="ko-KR" altLang="en-US" dirty="0" err="1"/>
              <a:t>대밥이</a:t>
            </a:r>
            <a:r>
              <a:rPr lang="ko-KR" altLang="en-US" dirty="0"/>
              <a:t> 필요합니다</a:t>
            </a:r>
            <a:r>
              <a:rPr lang="en-US" altLang="ko-KR" dirty="0"/>
              <a:t>. </a:t>
            </a:r>
            <a:r>
              <a:rPr lang="ko-KR" altLang="en-US" dirty="0"/>
              <a:t>저희 </a:t>
            </a:r>
            <a:r>
              <a:rPr lang="ko-KR" altLang="en-US" dirty="0" err="1"/>
              <a:t>대밥은</a:t>
            </a:r>
            <a:r>
              <a:rPr lang="ko-KR" altLang="en-US" dirty="0"/>
              <a:t> 대구의 골목시장만을 취급하기 때문에 대구의 특색이 살아있는 식사를 즐길 수 있도록 여러분들을 이끌어 </a:t>
            </a:r>
            <a:r>
              <a:rPr lang="ko-KR" altLang="en-US" dirty="0" err="1"/>
              <a:t>드릴겁니다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88FFA-59E5-1746-B427-3B3B8C6A958A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2056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저희 </a:t>
            </a:r>
            <a:r>
              <a:rPr lang="ko-KR" altLang="en-US" err="1"/>
              <a:t>대밥의</a:t>
            </a:r>
            <a:r>
              <a:rPr lang="ko-KR" altLang="en-US"/>
              <a:t> 특징과 다른 대형 앱의 차이점을 </a:t>
            </a:r>
            <a:r>
              <a:rPr lang="ko-KR" altLang="en-US" err="1"/>
              <a:t>설명드리도록</a:t>
            </a:r>
            <a:r>
              <a:rPr lang="ko-KR" altLang="en-US"/>
              <a:t> 하겠습니다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우선 특징으로 첫째</a:t>
            </a:r>
            <a:r>
              <a:rPr lang="en-US" altLang="ko-KR"/>
              <a:t>, </a:t>
            </a:r>
            <a:r>
              <a:rPr lang="ko-KR" altLang="en-US"/>
              <a:t>둘째</a:t>
            </a:r>
            <a:r>
              <a:rPr lang="en-US" altLang="ko-KR"/>
              <a:t>, </a:t>
            </a:r>
            <a:r>
              <a:rPr lang="ko-KR" altLang="en-US"/>
              <a:t>셋째</a:t>
            </a:r>
            <a:r>
              <a:rPr lang="en-US" altLang="ko-KR"/>
              <a:t>, </a:t>
            </a:r>
            <a:r>
              <a:rPr lang="ko-KR" altLang="en-US"/>
              <a:t>넷째</a:t>
            </a:r>
            <a:r>
              <a:rPr lang="en-US" altLang="ko-KR"/>
              <a:t>, </a:t>
            </a:r>
            <a:r>
              <a:rPr lang="ko-KR" altLang="en-US"/>
              <a:t>마지막으로</a:t>
            </a:r>
            <a:r>
              <a:rPr lang="en-US" altLang="ko-KR"/>
              <a:t>….</a:t>
            </a:r>
          </a:p>
          <a:p>
            <a:endParaRPr lang="en-US" altLang="ko-KR"/>
          </a:p>
          <a:p>
            <a:r>
              <a:rPr lang="ko-KR" altLang="en-US"/>
              <a:t>이 특징들 중 일부는 다른 앱에도 존재하는 것 입니다</a:t>
            </a:r>
            <a:r>
              <a:rPr lang="en-US" altLang="ko-KR"/>
              <a:t>. </a:t>
            </a:r>
            <a:r>
              <a:rPr lang="ko-KR" altLang="en-US"/>
              <a:t>하지만</a:t>
            </a:r>
            <a:r>
              <a:rPr lang="en-US" altLang="ko-KR"/>
              <a:t>,</a:t>
            </a:r>
            <a:r>
              <a:rPr lang="ko-KR" altLang="en-US"/>
              <a:t> 저희 </a:t>
            </a:r>
            <a:r>
              <a:rPr lang="ko-KR" altLang="en-US" err="1"/>
              <a:t>대밥의</a:t>
            </a:r>
            <a:r>
              <a:rPr lang="ko-KR" altLang="en-US"/>
              <a:t> 차별화를 볼 수 있는 부분은</a:t>
            </a:r>
            <a:endParaRPr lang="en-US" altLang="ko-KR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/>
              <a:t>첫째</a:t>
            </a:r>
            <a:r>
              <a:rPr lang="en-US" altLang="ko-KR"/>
              <a:t>, </a:t>
            </a:r>
            <a:r>
              <a:rPr lang="ko-KR" altLang="en-US"/>
              <a:t>저희 </a:t>
            </a:r>
            <a:r>
              <a:rPr lang="ko-KR" altLang="en-US" err="1"/>
              <a:t>대밥은</a:t>
            </a:r>
            <a:r>
              <a:rPr lang="ko-KR" altLang="en-US"/>
              <a:t> 골목식당에 특화되어 있다는 것 입니다</a:t>
            </a:r>
            <a:r>
              <a:rPr lang="en-US" altLang="ko-KR"/>
              <a:t>. </a:t>
            </a:r>
            <a:r>
              <a:rPr lang="ko-KR" altLang="en-US"/>
              <a:t>저희 앱은 프랜차이즈 식당을 단 하나도 담지 않았습니다</a:t>
            </a:r>
            <a:r>
              <a:rPr lang="en-US" altLang="ko-KR"/>
              <a:t>. </a:t>
            </a:r>
            <a:r>
              <a:rPr lang="ko-KR" altLang="en-US"/>
              <a:t>둘째</a:t>
            </a:r>
            <a:r>
              <a:rPr lang="en-US" altLang="ko-KR"/>
              <a:t>, </a:t>
            </a:r>
            <a:r>
              <a:rPr lang="ko-KR" altLang="en-US"/>
              <a:t>지역 특성이 많이 반영된 식당을 보여줍니다</a:t>
            </a:r>
            <a:r>
              <a:rPr lang="en-US" altLang="ko-KR"/>
              <a:t>. </a:t>
            </a:r>
            <a:r>
              <a:rPr lang="ko-KR" altLang="en-US"/>
              <a:t>이는 저희의 취지</a:t>
            </a:r>
            <a:r>
              <a:rPr lang="en-US" altLang="ko-KR"/>
              <a:t>,</a:t>
            </a:r>
            <a:r>
              <a:rPr lang="ko-KR" altLang="en-US"/>
              <a:t> 골목상권 부흥과 </a:t>
            </a:r>
            <a:r>
              <a:rPr lang="ko-KR" altLang="en-US" err="1"/>
              <a:t>특색있는</a:t>
            </a:r>
            <a:r>
              <a:rPr lang="ko-KR" altLang="en-US"/>
              <a:t> 소비자의 니즈를 병합한 결정입니다</a:t>
            </a:r>
            <a:r>
              <a:rPr lang="en-US" altLang="ko-KR"/>
              <a:t>. </a:t>
            </a:r>
          </a:p>
          <a:p>
            <a:r>
              <a:rPr lang="ko-KR" altLang="en-US"/>
              <a:t>셋째</a:t>
            </a:r>
            <a:r>
              <a:rPr lang="en-US" altLang="ko-KR"/>
              <a:t>, AI</a:t>
            </a:r>
            <a:r>
              <a:rPr lang="ko-KR" altLang="en-US"/>
              <a:t>를 활용해 평점에 대한 신빙성 부여</a:t>
            </a:r>
            <a:r>
              <a:rPr lang="en-US" altLang="ko-KR"/>
              <a:t>. </a:t>
            </a:r>
            <a:r>
              <a:rPr lang="ko-KR" altLang="en-US"/>
              <a:t>저희는 </a:t>
            </a:r>
            <a:r>
              <a:rPr lang="en-US" altLang="ko-KR"/>
              <a:t>AI </a:t>
            </a:r>
            <a:r>
              <a:rPr lang="ko-KR" altLang="en-US"/>
              <a:t>모델링을 이용하여 악질적인 리뷰만 남기는 </a:t>
            </a:r>
            <a:r>
              <a:rPr lang="ko-KR" altLang="en-US" err="1"/>
              <a:t>리뷰어를</a:t>
            </a:r>
            <a:r>
              <a:rPr lang="ko-KR" altLang="en-US"/>
              <a:t> 보여줄 수 있습니다</a:t>
            </a:r>
            <a:r>
              <a:rPr lang="en-US" altLang="ko-KR"/>
              <a:t>. </a:t>
            </a:r>
            <a:r>
              <a:rPr lang="ko-KR" altLang="en-US" err="1"/>
              <a:t>그러므로써</a:t>
            </a:r>
            <a:r>
              <a:rPr lang="ko-KR" altLang="en-US"/>
              <a:t> 리뷰를 접하는 또 다른 이용자들이 해당 식당의 평점이 편향된 것 인지 구분 할 수 있게 됩니다</a:t>
            </a:r>
            <a:r>
              <a:rPr lang="en-US" altLang="ko-KR"/>
              <a:t>. </a:t>
            </a:r>
            <a:r>
              <a:rPr lang="ko-KR" altLang="en-US"/>
              <a:t>이는 요식업의 소비자와 공급자</a:t>
            </a:r>
            <a:r>
              <a:rPr lang="en-US" altLang="ko-KR"/>
              <a:t>, </a:t>
            </a:r>
            <a:r>
              <a:rPr lang="ko-KR" altLang="en-US"/>
              <a:t>모두를 보호 할 수 있는 저희만의 차별화 된 수단입니다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88FFA-59E5-1746-B427-3B3B8C6A958A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951836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저희 마케팅 부분입니다</a:t>
            </a:r>
            <a:r>
              <a:rPr lang="en-US" altLang="ko-KR" dirty="0"/>
              <a:t>. </a:t>
            </a:r>
            <a:r>
              <a:rPr lang="ko-KR" altLang="en-US" dirty="0"/>
              <a:t>처음으로 시장조사가 있겠습니다</a:t>
            </a:r>
            <a:r>
              <a:rPr lang="en-US" altLang="ko-KR" dirty="0"/>
              <a:t>. </a:t>
            </a:r>
            <a:r>
              <a:rPr lang="ko-KR" altLang="en-US" dirty="0"/>
              <a:t>타겟은 대구의 경제활동 인구 약 </a:t>
            </a:r>
            <a:r>
              <a:rPr lang="en-US" altLang="ko-KR" dirty="0"/>
              <a:t>120</a:t>
            </a:r>
            <a:r>
              <a:rPr lang="ko-KR" altLang="en-US" dirty="0"/>
              <a:t>만명에서 </a:t>
            </a:r>
            <a:r>
              <a:rPr lang="en-US" altLang="ko-KR" dirty="0"/>
              <a:t>1</a:t>
            </a:r>
            <a:r>
              <a:rPr lang="ko-KR" altLang="en-US" dirty="0"/>
              <a:t>인 하루 평균 식비인 </a:t>
            </a:r>
            <a:r>
              <a:rPr lang="en-US" altLang="ko-KR" dirty="0"/>
              <a:t>8,618</a:t>
            </a:r>
            <a:r>
              <a:rPr lang="ko-KR" altLang="en-US" dirty="0"/>
              <a:t>원에서 이 인구를 곱한 액수입니다</a:t>
            </a:r>
            <a:r>
              <a:rPr lang="en-US" altLang="ko-KR" dirty="0"/>
              <a:t>. </a:t>
            </a:r>
            <a:r>
              <a:rPr lang="ko-KR" altLang="en-US" dirty="0"/>
              <a:t>얼마인지 아십니까</a:t>
            </a:r>
            <a:r>
              <a:rPr lang="en-US" altLang="ko-KR" dirty="0"/>
              <a:t>? </a:t>
            </a:r>
            <a:r>
              <a:rPr lang="ko-KR" altLang="en-US" dirty="0"/>
              <a:t>저도 모릅니다</a:t>
            </a:r>
            <a:r>
              <a:rPr lang="en-US" altLang="ko-KR" dirty="0"/>
              <a:t>. </a:t>
            </a:r>
            <a:r>
              <a:rPr lang="ko-KR" altLang="en-US" dirty="0"/>
              <a:t>하지만 정말 방대하다는 사실을 알 수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이어서 저희의 마케팅 전략은 다음과 같습니다</a:t>
            </a:r>
            <a:r>
              <a:rPr lang="en-US" altLang="ko-KR" dirty="0"/>
              <a:t>. </a:t>
            </a:r>
            <a:r>
              <a:rPr lang="ko-KR" altLang="en-US" dirty="0"/>
              <a:t>첫째</a:t>
            </a:r>
            <a:r>
              <a:rPr lang="en-US" altLang="ko-KR" dirty="0"/>
              <a:t>, </a:t>
            </a:r>
            <a:r>
              <a:rPr lang="ko-KR" altLang="en-US" dirty="0"/>
              <a:t>보상제도 입니다</a:t>
            </a:r>
            <a:r>
              <a:rPr lang="en-US" altLang="ko-KR" dirty="0"/>
              <a:t>. </a:t>
            </a:r>
            <a:r>
              <a:rPr lang="ko-KR" altLang="en-US" dirty="0"/>
              <a:t>리뷰를 남길 때 마다 약 </a:t>
            </a:r>
            <a:r>
              <a:rPr lang="en-US" altLang="ko-KR" dirty="0"/>
              <a:t>10</a:t>
            </a:r>
            <a:r>
              <a:rPr lang="ko-KR" altLang="en-US" dirty="0"/>
              <a:t>원의 포인트를 보상하는 방식으로 </a:t>
            </a:r>
            <a:r>
              <a:rPr lang="en-US" altLang="ko-KR" dirty="0"/>
              <a:t>5,000</a:t>
            </a:r>
            <a:r>
              <a:rPr lang="ko-KR" altLang="en-US" dirty="0"/>
              <a:t>이 모인다면 저희 제휴 골목식당들 범위 안에서 사용 할 수 있도록 유도하는 제도입니다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둘째</a:t>
            </a:r>
            <a:r>
              <a:rPr lang="en-US" altLang="ko-KR" dirty="0"/>
              <a:t>, </a:t>
            </a:r>
            <a:r>
              <a:rPr lang="ko-KR" altLang="en-US" dirty="0"/>
              <a:t>대구시민을 위한 프로모션 입니다</a:t>
            </a:r>
            <a:r>
              <a:rPr lang="en-US" altLang="ko-KR" dirty="0"/>
              <a:t>. </a:t>
            </a:r>
            <a:r>
              <a:rPr lang="ko-KR" altLang="en-US" dirty="0"/>
              <a:t>가령 대구 소재 대학교 학생들</a:t>
            </a:r>
            <a:r>
              <a:rPr lang="en-US" altLang="ko-KR" dirty="0"/>
              <a:t>, </a:t>
            </a:r>
            <a:r>
              <a:rPr lang="ko-KR" altLang="en-US" dirty="0"/>
              <a:t>여기에 경북대학교 학생분들이 조금 </a:t>
            </a:r>
            <a:r>
              <a:rPr lang="ko-KR" altLang="en-US" dirty="0" err="1"/>
              <a:t>계신것으로</a:t>
            </a:r>
            <a:r>
              <a:rPr lang="ko-KR" altLang="en-US" dirty="0"/>
              <a:t> </a:t>
            </a:r>
            <a:r>
              <a:rPr lang="ko-KR" altLang="en-US" dirty="0" err="1"/>
              <a:t>알고있습니다</a:t>
            </a:r>
            <a:r>
              <a:rPr lang="en-US" altLang="ko-KR" dirty="0"/>
              <a:t>. </a:t>
            </a:r>
            <a:r>
              <a:rPr lang="ko-KR" altLang="en-US" dirty="0"/>
              <a:t>저희 </a:t>
            </a:r>
            <a:r>
              <a:rPr lang="ko-KR" altLang="en-US" dirty="0" err="1"/>
              <a:t>웹앱은</a:t>
            </a:r>
            <a:r>
              <a:rPr lang="ko-KR" altLang="en-US" dirty="0"/>
              <a:t> 학생 여러분들께 </a:t>
            </a:r>
            <a:r>
              <a:rPr lang="ko-KR" altLang="en-US" dirty="0" err="1"/>
              <a:t>배달비</a:t>
            </a:r>
            <a:r>
              <a:rPr lang="ko-KR" altLang="en-US" dirty="0"/>
              <a:t> 무료 및 리뷰 두배 적립 이벤트를 진행 할 계획입니다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 골목식당 사장님들에게 앱 사용을 독려 할 것입니다</a:t>
            </a:r>
            <a:r>
              <a:rPr lang="en-US" altLang="ko-KR" dirty="0"/>
              <a:t>. </a:t>
            </a:r>
            <a:r>
              <a:rPr lang="ko-KR" altLang="en-US" dirty="0"/>
              <a:t>저희 앱의 핵심은 이 사장님들이 저희 앱의 존재를 인지하고 긍정적으로 느끼는 부분에 초점이 있습니다</a:t>
            </a:r>
            <a:r>
              <a:rPr lang="en-US" altLang="ko-KR" dirty="0"/>
              <a:t>. </a:t>
            </a:r>
            <a:r>
              <a:rPr lang="ko-KR" altLang="en-US" dirty="0"/>
              <a:t>저희는 사장님들이 앱을 이용하시도록 수단과 방법을 가리지 않고 홍보 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88FFA-59E5-1746-B427-3B3B8C6A958A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6903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1" i="0" dirty="0">
                <a:solidFill>
                  <a:srgbClr val="1F2328"/>
                </a:solidFill>
                <a:effectLst/>
                <a:latin typeface="-apple-system"/>
              </a:rPr>
              <a:t>지역사회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골목상권 활성화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지역 문화 보존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: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요즘 젊은 세대로 불리고 있는 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MZ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들은 대형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프렌차이즈에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입맛이 익숙해져 지역의 특색이 있는 골목시장에 접근에 거리가 있습니다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저희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웹앱을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사용함으로 청소년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청년 세대들이 지역 문화가 담긴 골목상권을 유지하는데 이바지 할 것 이라고 기대됩니다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/>
            <a:r>
              <a:rPr lang="ko-KR" altLang="en-US" b="1" i="0" dirty="0">
                <a:solidFill>
                  <a:srgbClr val="1F2328"/>
                </a:solidFill>
                <a:effectLst/>
                <a:latin typeface="-apple-system"/>
              </a:rPr>
              <a:t>요식업 공급자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브랜드 이미지 메이킹</a:t>
            </a:r>
            <a:endParaRPr lang="en-US" altLang="ko-KR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피드백 및 개선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소비자의 피드백은 가게 품질 향상에 좋은 원동력입니다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소비자가 애로사항을 기재함으로써 비지니스 운영에 최적인 결정을 내리게 도와주는 도구가 되기 때문입니다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웹앱을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통한 소비자의 피드백은 가게 음식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서비스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등을 제시하며 자영업자분들의 식당 운영에 큰 기여를 할 것 입니다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잠재적 소비자 유치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골목식당은 그 특성상 대형 위치기반서비스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플렛폼에서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대기업의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프렌차이즈에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밀리고 있는 것이 현실입니다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저희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웹앱에서는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대형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플렛폼에서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제공하지 못한 골목상권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자영업 식당들의 강점을 언급함으로 타 대형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플렛폼에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대조되는 골목식당만의 브랜드 이미지 메이킹을 도와줄 것 으로 기대됩니다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/>
            <a:r>
              <a:rPr lang="ko-KR" altLang="en-US" b="1" i="0" dirty="0">
                <a:solidFill>
                  <a:srgbClr val="1F2328"/>
                </a:solidFill>
                <a:effectLst/>
                <a:latin typeface="-apple-system"/>
              </a:rPr>
              <a:t>요식업 소비자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넓은 소비선택의 폭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소비자들은 항상 본인이 만족하는 선택을 하기 위해 노력합니다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소비자들이 다양한 골목상권을 비교하며 그들이 더 합리적이고 만족스러운 선택을 할 수 있도록 저희 </a:t>
            </a:r>
            <a:r>
              <a:rPr lang="ko-KR" altLang="en-US" b="0" i="0" dirty="0" err="1">
                <a:solidFill>
                  <a:srgbClr val="1F2328"/>
                </a:solidFill>
                <a:effectLst/>
                <a:latin typeface="-apple-system"/>
              </a:rPr>
              <a:t>대밥은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 더욱 노력 할 것 입니다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공급자의 경쟁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: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거시적 경제학적인 관점에서 비슷한 품질의 공급자들의 경쟁은 서비스의 가격을 낮추는 경향이 있습니다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 </a:t>
            </a:r>
            <a:r>
              <a:rPr lang="ko-KR" altLang="en-US" b="0" i="0" dirty="0">
                <a:solidFill>
                  <a:srgbClr val="1F2328"/>
                </a:solidFill>
                <a:effectLst/>
                <a:latin typeface="-apple-system"/>
              </a:rPr>
              <a:t>소비자들은 대기업이 섞이지 않은 골목상권들의 공정한 경쟁 속에서 더욱 합리적인 가격에 서비스를 받을 수 있다고 저희 팀은 기대합니다</a:t>
            </a:r>
            <a:r>
              <a:rPr lang="en-US" altLang="ko-KR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88FFA-59E5-1746-B427-3B3B8C6A958A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075477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88FFA-59E5-1746-B427-3B3B8C6A958A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78374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548F44-422C-FC8F-C999-473078C8D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A7D489-13DA-4DB1-A710-9855FD963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60EEBC-90E6-1A07-3FDD-0AA818FFE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71DB3-8F9D-765B-0932-8CE2A4638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DED2CA-D932-821B-469C-F64E3B513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6503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5B66AB-E791-F129-7A95-13404F173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ABB7489-F8FC-3EC2-B30A-8363ACC47F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060A43-A4AE-12E2-084F-EEF942A75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1A49B-4799-7ACC-24B0-6CBA9F9E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4EA2A0-E2C8-4497-7E06-04B572E7F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648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7BBD99E-0E50-3D7E-DE41-FA05F21ACF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7A5D66-2DC1-9CDA-A016-F47E0FB061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674BC8-F277-CB9D-964C-321526802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25730A-CBE5-0B22-BEB8-DC8DF45E4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94549E-B581-20CA-EF8C-9B112802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96014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FEC35E-A52A-5670-1356-9FA52BAB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07364-C61F-0D8C-479B-E0AFF3D6B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49BC5C-FD85-67F1-616D-122FE0759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5FDC3C-AA2E-7828-5EB6-09F52080E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355564-9232-76C9-1CB9-1B8E6C4E9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18844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1CC2C8-B963-9808-04F6-8288B9151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D60952-CEA2-79B8-E756-BE83EAE5D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E6ADFF-7F61-54AF-810F-0604C5DE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6336E0-375E-C0E8-02A9-438877835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BA2578-885D-7562-2B9D-4B9ECC0A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99744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5CFFBA-3FB2-59E4-8E6A-DEA25A0D6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F17025-0DB1-9B0C-C4D2-A9EB884D8A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3503CB-8A8F-9E23-99E2-4E6097F71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70E2EC-8A7F-072F-ACE5-64343F3A0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4C6FEF-38C6-DDE8-A25D-D3CD6ACD7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A5DD41-8CFB-63C7-7853-B880CBBD9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2884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706787-43E6-B19E-ED3B-FC781B9E9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5F70E5-3F63-0954-ADCC-CD0A9204C4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EC245A-8E78-6F14-4400-8640E0E484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4F9271A-B2D6-60FB-BF25-08149D475B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0FE94F-D33E-5B3F-AE28-BCD5C07BD6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C154410-A935-32FE-6B3A-BCCDB64C4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99E7F0F-5117-2082-79FA-D743E007A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93B696-216E-B500-3B51-FB4B1E1FB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87062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A8EB80-11AD-E1F2-EFC8-B165271A5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B713A35-FBC4-5174-567A-0AC957EA0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396574E-EBB9-0515-DF12-3EF835CF1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0463BEF-A204-F610-2387-10B8E7760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37418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710EFD-F49F-2835-0B76-C630B4D8F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23AE353-BAF1-8820-4BE8-19630B5FD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6C61AB-B6FC-763A-CF31-10F2ACC74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8625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1B997-8D9A-285F-72C5-EC26937B4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975749-DA79-411C-8251-037ABD4FF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89C780-E387-3C35-F369-106ED28EF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328FE3-9876-4B3D-33E2-C07F9C474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4A9B7D-8717-4CD2-3EAB-C63F3413E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5A444D-F312-496E-D0A1-82AFB278E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85758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49CED-98DF-254C-0EB4-AE47F6E28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C4EDD42-5204-5454-CD11-85BFF5BC86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81F16A-987C-BEDA-9CE3-FCB4D9EB1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54466B-52F0-31EF-6B4B-0F4306A2E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03DAB2-354A-12D5-813A-42E6D2F23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D27CDA-03FE-D0D3-A96F-405F66E66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32224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0D991B4-31F1-0ACA-DABB-17478FEE5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B0FE89-6E74-2529-965D-09AB42A38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A2B920-DCC3-73ED-8FC4-03DFAA291F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523901-3505-D645-AB4D-273C4E151471}" type="datetimeFigureOut">
              <a:rPr kumimoji="1" lang="ko-Kore-KR" altLang="en-US" smtClean="0"/>
              <a:t>2023. 6. 22.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D7AF93-2963-7C23-AB73-78EC120F7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6CFEE0-9B39-4E7D-286F-9A056AA280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C2576-58BD-C946-82C2-0F969D45FDA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1901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3.pn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12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491909D4-BFAF-569D-D59C-838D02EEECAC}"/>
              </a:ext>
            </a:extLst>
          </p:cNvPr>
          <p:cNvGrpSpPr/>
          <p:nvPr/>
        </p:nvGrpSpPr>
        <p:grpSpPr>
          <a:xfrm>
            <a:off x="8272071" y="989739"/>
            <a:ext cx="2992074" cy="5477435"/>
            <a:chOff x="7141827" y="626986"/>
            <a:chExt cx="2992074" cy="5477435"/>
          </a:xfrm>
        </p:grpSpPr>
        <p:pic>
          <p:nvPicPr>
            <p:cNvPr id="1028" name="Picture 4" descr="MockUPhone">
              <a:extLst>
                <a:ext uri="{FF2B5EF4-FFF2-40B4-BE49-F238E27FC236}">
                  <a16:creationId xmlns:a16="http://schemas.microsoft.com/office/drawing/2014/main" id="{EA9A1D80-C72C-4569-CCEC-F1F5699ED03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32" b="1400"/>
            <a:stretch/>
          </p:blipFill>
          <p:spPr bwMode="auto">
            <a:xfrm>
              <a:off x="7141827" y="626986"/>
              <a:ext cx="2992074" cy="54774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B4A9F642-E6DC-FF81-F590-A440F8DA6E1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9" t="2757" r="342" b="1039"/>
            <a:stretch/>
          </p:blipFill>
          <p:spPr bwMode="auto">
            <a:xfrm>
              <a:off x="7524206" y="1381814"/>
              <a:ext cx="2227218" cy="39319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F594D98-0CC7-96BE-A07C-9381F297C73D}"/>
              </a:ext>
            </a:extLst>
          </p:cNvPr>
          <p:cNvGrpSpPr/>
          <p:nvPr/>
        </p:nvGrpSpPr>
        <p:grpSpPr>
          <a:xfrm>
            <a:off x="1482630" y="2032263"/>
            <a:ext cx="5386360" cy="3588810"/>
            <a:chOff x="1482630" y="2580903"/>
            <a:chExt cx="5386360" cy="3588810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C9171ABF-FE0B-B790-FE37-4FF9A8349DCE}"/>
                </a:ext>
              </a:extLst>
            </p:cNvPr>
            <p:cNvGrpSpPr/>
            <p:nvPr/>
          </p:nvGrpSpPr>
          <p:grpSpPr>
            <a:xfrm>
              <a:off x="1482630" y="2580903"/>
              <a:ext cx="5386360" cy="1696194"/>
              <a:chOff x="1948795" y="2628444"/>
              <a:chExt cx="5386360" cy="1696194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C87B739C-A323-61BD-DAAD-F681EDA239E4}"/>
                  </a:ext>
                </a:extLst>
              </p:cNvPr>
              <p:cNvGrpSpPr/>
              <p:nvPr/>
            </p:nvGrpSpPr>
            <p:grpSpPr>
              <a:xfrm>
                <a:off x="1948795" y="2628444"/>
                <a:ext cx="5386360" cy="1284649"/>
                <a:chOff x="1948795" y="2370439"/>
                <a:chExt cx="5386360" cy="1284649"/>
              </a:xfrm>
            </p:grpSpPr>
            <p:grpSp>
              <p:nvGrpSpPr>
                <p:cNvPr id="7" name="그룹 6">
                  <a:extLst>
                    <a:ext uri="{FF2B5EF4-FFF2-40B4-BE49-F238E27FC236}">
                      <a16:creationId xmlns:a16="http://schemas.microsoft.com/office/drawing/2014/main" id="{D1BA6336-7ACC-FBBA-1D30-EF502BC614CF}"/>
                    </a:ext>
                  </a:extLst>
                </p:cNvPr>
                <p:cNvGrpSpPr/>
                <p:nvPr/>
              </p:nvGrpSpPr>
              <p:grpSpPr>
                <a:xfrm>
                  <a:off x="1948795" y="2370439"/>
                  <a:ext cx="5386360" cy="1284649"/>
                  <a:chOff x="1563313" y="1872094"/>
                  <a:chExt cx="5386360" cy="1284649"/>
                </a:xfrm>
              </p:grpSpPr>
              <p:sp>
                <p:nvSpPr>
                  <p:cNvPr id="2" name="TextBox 1">
                    <a:extLst>
                      <a:ext uri="{FF2B5EF4-FFF2-40B4-BE49-F238E27FC236}">
                        <a16:creationId xmlns:a16="http://schemas.microsoft.com/office/drawing/2014/main" id="{1E2A3C1F-2203-AF5C-2703-2572C3B6324E}"/>
                      </a:ext>
                    </a:extLst>
                  </p:cNvPr>
                  <p:cNvSpPr txBox="1"/>
                  <p:nvPr/>
                </p:nvSpPr>
                <p:spPr>
                  <a:xfrm>
                    <a:off x="1563313" y="2242903"/>
                    <a:ext cx="4420998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2400" b="1">
                        <a:latin typeface="+mj-ea"/>
                        <a:ea typeface="+mj-ea"/>
                      </a:rPr>
                      <a:t>우리들의 골목 </a:t>
                    </a:r>
                    <a:r>
                      <a:rPr kumimoji="1" lang="ko-KR" altLang="en-US" sz="2400" b="1">
                        <a:solidFill>
                          <a:srgbClr val="C00000"/>
                        </a:solidFill>
                        <a:latin typeface="+mj-ea"/>
                        <a:ea typeface="+mj-ea"/>
                      </a:rPr>
                      <a:t>맛</a:t>
                    </a:r>
                    <a:r>
                      <a:rPr kumimoji="1" lang="ko-KR" altLang="en-US" sz="2400" b="1">
                        <a:latin typeface="+mj-ea"/>
                        <a:ea typeface="+mj-ea"/>
                      </a:rPr>
                      <a:t>집 길잡이</a:t>
                    </a:r>
                    <a:endParaRPr kumimoji="1" lang="ko-Kore-KR" altLang="en-US" sz="2400" b="1">
                      <a:latin typeface="+mj-ea"/>
                      <a:ea typeface="+mj-ea"/>
                    </a:endParaRPr>
                  </a:p>
                </p:txBody>
              </p:sp>
              <p:pic>
                <p:nvPicPr>
                  <p:cNvPr id="6" name="그림 5">
                    <a:extLst>
                      <a:ext uri="{FF2B5EF4-FFF2-40B4-BE49-F238E27FC236}">
                        <a16:creationId xmlns:a16="http://schemas.microsoft.com/office/drawing/2014/main" id="{69952F7F-EAFB-2C96-B5B9-A9E32B3DA4A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5462518" y="1872094"/>
                    <a:ext cx="1487155" cy="128464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649F374-5F70-BA66-9E45-FCCC479B8C5C}"/>
                    </a:ext>
                  </a:extLst>
                </p:cNvPr>
                <p:cNvSpPr txBox="1"/>
                <p:nvPr/>
              </p:nvSpPr>
              <p:spPr>
                <a:xfrm>
                  <a:off x="1983520" y="2370439"/>
                  <a:ext cx="4514758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600" b="1">
                      <a:solidFill>
                        <a:schemeClr val="bg1">
                          <a:lumMod val="50000"/>
                        </a:schemeClr>
                      </a:solidFill>
                    </a:rPr>
                    <a:t>인공지능과</a:t>
                  </a:r>
                  <a:r>
                    <a:rPr kumimoji="1" lang="ko-KR" altLang="en-US" sz="1600" b="1">
                      <a:solidFill>
                        <a:schemeClr val="bg1">
                          <a:lumMod val="50000"/>
                        </a:schemeClr>
                      </a:solidFill>
                    </a:rPr>
                    <a:t> </a:t>
                  </a:r>
                  <a:r>
                    <a:rPr kumimoji="1" lang="ko-Kore-KR" altLang="en-US" sz="1600" b="1">
                      <a:solidFill>
                        <a:schemeClr val="bg1">
                          <a:lumMod val="50000"/>
                        </a:schemeClr>
                      </a:solidFill>
                    </a:rPr>
                    <a:t>클라우드</a:t>
                  </a:r>
                  <a:r>
                    <a:rPr kumimoji="1" lang="ko-KR" altLang="en-US" sz="1600" b="1">
                      <a:solidFill>
                        <a:schemeClr val="bg1">
                          <a:lumMod val="50000"/>
                        </a:schemeClr>
                      </a:solidFill>
                    </a:rPr>
                    <a:t> 기반의</a:t>
                  </a:r>
                  <a:endParaRPr kumimoji="1" lang="ko-Kore-KR" altLang="en-US" sz="1600" b="1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FF73A90-5A14-0D01-B88C-8971106E31B7}"/>
                  </a:ext>
                </a:extLst>
              </p:cNvPr>
              <p:cNvSpPr txBox="1"/>
              <p:nvPr/>
            </p:nvSpPr>
            <p:spPr>
              <a:xfrm>
                <a:off x="1983520" y="3706905"/>
                <a:ext cx="3789751" cy="6177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kumimoji="1" lang="ko-KR" altLang="en-US" sz="12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어디서든 먹을 수 있는 프렌차이즈 음식점은 가라</a:t>
                </a:r>
                <a:endParaRPr kumimoji="1"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just">
                  <a:lnSpc>
                    <a:spcPct val="150000"/>
                  </a:lnSpc>
                </a:pPr>
                <a:r>
                  <a:rPr kumimoji="1" lang="ko-KR" altLang="en-US" sz="12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특색 있는 지역 맛집들만 모았다</a:t>
                </a:r>
                <a:endParaRPr kumimoji="1" lang="ko-Kore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C015567-AC74-9B62-1C77-E6C8523F521A}"/>
                </a:ext>
              </a:extLst>
            </p:cNvPr>
            <p:cNvSpPr txBox="1"/>
            <p:nvPr/>
          </p:nvSpPr>
          <p:spPr>
            <a:xfrm>
              <a:off x="1482630" y="5538193"/>
              <a:ext cx="3789751" cy="631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kumimoji="1" lang="en-US" altLang="ko-Kore-KR" sz="14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International Unified Squad</a:t>
              </a:r>
              <a:r>
                <a:rPr kumimoji="1" lang="ko-KR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kumimoji="1"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(IUS)</a:t>
              </a:r>
              <a:endParaRPr kumimoji="1" lang="en-US" altLang="ko-Kore-KR" sz="1400" b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just">
                <a:lnSpc>
                  <a:spcPct val="150000"/>
                </a:lnSpc>
              </a:pPr>
              <a:r>
                <a:rPr kumimoji="1" lang="ko-KR" altLang="en-US" sz="105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신정환</a:t>
              </a:r>
              <a:r>
                <a:rPr kumimoji="1" lang="en-US" altLang="ko-KR" sz="105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</a:t>
              </a:r>
              <a:r>
                <a:rPr kumimoji="1" lang="ko-KR" altLang="en-US" sz="105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윤다니엘</a:t>
              </a:r>
              <a:r>
                <a:rPr kumimoji="1" lang="en-US" altLang="ko-KR" sz="105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</a:t>
              </a:r>
              <a:r>
                <a:rPr kumimoji="1" lang="ko-KR" altLang="en-US" sz="105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권해솔</a:t>
              </a:r>
              <a:r>
                <a:rPr kumimoji="1" lang="en-US" altLang="ko-KR" sz="105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</a:t>
              </a:r>
              <a:r>
                <a:rPr kumimoji="1" lang="ko-KR" altLang="en-US" sz="105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이찬욱</a:t>
              </a:r>
              <a:endParaRPr kumimoji="1" lang="ko-Kore-KR" altLang="en-US" sz="10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2617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7420AC-C05F-C6F6-4544-5089FD9BC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38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9D1C596-072C-D15E-C556-324F9568B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120" y="754380"/>
            <a:ext cx="9509760" cy="534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ED2D55-3F7A-2DB6-45D3-CB7B32C12DE9}"/>
              </a:ext>
            </a:extLst>
          </p:cNvPr>
          <p:cNvSpPr txBox="1"/>
          <p:nvPr/>
        </p:nvSpPr>
        <p:spPr>
          <a:xfrm>
            <a:off x="613954" y="653143"/>
            <a:ext cx="50553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96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BACK</a:t>
            </a:r>
            <a:endParaRPr kumimoji="1" lang="ko-Kore-KR" altLang="en-US" sz="96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234F2C-B40C-6112-06A1-3B3A096B43FC}"/>
              </a:ext>
            </a:extLst>
          </p:cNvPr>
          <p:cNvSpPr txBox="1"/>
          <p:nvPr/>
        </p:nvSpPr>
        <p:spPr>
          <a:xfrm>
            <a:off x="705393" y="1998713"/>
            <a:ext cx="2730138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Node API Server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Github Action </a:t>
            </a:r>
            <a:endParaRPr kumimoji="1" lang="ko-Kore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3FEE12F-5764-64EE-DB9F-9865B0431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54" y="4846752"/>
            <a:ext cx="4058305" cy="6991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84FA46-2307-E06D-853B-4DACACFC39A7}"/>
              </a:ext>
            </a:extLst>
          </p:cNvPr>
          <p:cNvSpPr txBox="1"/>
          <p:nvPr/>
        </p:nvSpPr>
        <p:spPr>
          <a:xfrm>
            <a:off x="9804400" y="653143"/>
            <a:ext cx="17736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96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AI</a:t>
            </a:r>
            <a:endParaRPr kumimoji="1" lang="ko-Kore-KR" altLang="en-US" sz="96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7EAE365F-DCAB-CB63-06CF-0A9B21C514C8}"/>
              </a:ext>
            </a:extLst>
          </p:cNvPr>
          <p:cNvCxnSpPr>
            <a:cxnSpLocks/>
          </p:cNvCxnSpPr>
          <p:nvPr/>
        </p:nvCxnSpPr>
        <p:spPr>
          <a:xfrm flipV="1">
            <a:off x="8534400" y="1663700"/>
            <a:ext cx="1155700" cy="46990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2F0BEC0-8332-C233-C360-8B6A3BCFC255}"/>
              </a:ext>
            </a:extLst>
          </p:cNvPr>
          <p:cNvSpPr txBox="1"/>
          <p:nvPr/>
        </p:nvSpPr>
        <p:spPr>
          <a:xfrm>
            <a:off x="9690100" y="2074963"/>
            <a:ext cx="2730138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Python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Trained NLP Model</a:t>
            </a:r>
            <a:endParaRPr kumimoji="1" lang="ko-Kore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5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889C72-CCE2-230C-B92F-C8CACE18808A}"/>
              </a:ext>
            </a:extLst>
          </p:cNvPr>
          <p:cNvSpPr txBox="1"/>
          <p:nvPr/>
        </p:nvSpPr>
        <p:spPr>
          <a:xfrm>
            <a:off x="406398" y="422692"/>
            <a:ext cx="54228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AI</a:t>
            </a:r>
            <a:endParaRPr kumimoji="1" lang="ko-Kore-KR" altLang="en-US" sz="60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88ECAF0-7994-5930-AA6C-A1FF4CF820E8}"/>
              </a:ext>
            </a:extLst>
          </p:cNvPr>
          <p:cNvGrpSpPr/>
          <p:nvPr/>
        </p:nvGrpSpPr>
        <p:grpSpPr>
          <a:xfrm>
            <a:off x="6718300" y="396845"/>
            <a:ext cx="5257800" cy="4957447"/>
            <a:chOff x="6845300" y="511145"/>
            <a:chExt cx="5257800" cy="4957447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C7D85BF-2D89-B73C-0AE6-0BEE814C66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45300" y="1211606"/>
              <a:ext cx="4900012" cy="4256986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2E2F593-1FF3-2EC9-E972-B9AD02991E4A}"/>
                </a:ext>
              </a:extLst>
            </p:cNvPr>
            <p:cNvSpPr txBox="1"/>
            <p:nvPr/>
          </p:nvSpPr>
          <p:spPr>
            <a:xfrm>
              <a:off x="6972300" y="511145"/>
              <a:ext cx="5130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Bidirectional LSTM (+Attention Layer)</a:t>
              </a:r>
              <a:r>
                <a:rPr kumimoji="1" lang="en-US" altLang="ko-Kore-KR" sz="2000" b="1" dirty="0"/>
                <a:t> </a:t>
              </a:r>
              <a:r>
                <a:rPr kumimoji="1" lang="ko-KR" altLang="en-US" sz="2000" b="1" dirty="0"/>
                <a:t>성능</a:t>
              </a:r>
              <a:endParaRPr kumimoji="1" lang="ko-Kore-KR" altLang="en-US" sz="2000" b="1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4F44D51-6726-99C5-9D1B-7A5B4711650D}"/>
              </a:ext>
            </a:extLst>
          </p:cNvPr>
          <p:cNvSpPr txBox="1"/>
          <p:nvPr/>
        </p:nvSpPr>
        <p:spPr>
          <a:xfrm>
            <a:off x="7076088" y="5443192"/>
            <a:ext cx="4430097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Accuracy</a:t>
            </a:r>
            <a:r>
              <a:rPr kumimoji="1" lang="en-US" altLang="ko-Kore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1"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ko-Kore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95%</a:t>
            </a:r>
          </a:p>
          <a:p>
            <a:pPr>
              <a:lnSpc>
                <a:spcPct val="150000"/>
              </a:lnSpc>
            </a:pPr>
            <a:r>
              <a:rPr kumimoji="1" lang="en-US" altLang="ko-Kore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Accuracy: </a:t>
            </a:r>
            <a:r>
              <a:rPr kumimoji="1" lang="en-US" altLang="ko-Kore-KR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89% </a:t>
            </a:r>
          </a:p>
          <a:p>
            <a:pPr>
              <a:lnSpc>
                <a:spcPct val="150000"/>
              </a:lnSpc>
            </a:pPr>
            <a:endParaRPr kumimoji="1" lang="ko-Kore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9475E6BF-57C6-886B-1213-05E0D42F862D}"/>
              </a:ext>
            </a:extLst>
          </p:cNvPr>
          <p:cNvCxnSpPr>
            <a:cxnSpLocks/>
          </p:cNvCxnSpPr>
          <p:nvPr/>
        </p:nvCxnSpPr>
        <p:spPr>
          <a:xfrm>
            <a:off x="6096000" y="596900"/>
            <a:ext cx="0" cy="57277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DA9EE4B-8A03-119C-9C74-352AF2484A26}"/>
              </a:ext>
            </a:extLst>
          </p:cNvPr>
          <p:cNvSpPr txBox="1"/>
          <p:nvPr/>
        </p:nvSpPr>
        <p:spPr>
          <a:xfrm>
            <a:off x="406399" y="1743442"/>
            <a:ext cx="5422895" cy="3371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Natural Language Processing (</a:t>
            </a:r>
            <a:r>
              <a:rPr kumimoji="1" lang="ko-KR" altLang="en-US" dirty="0"/>
              <a:t>자연어처리</a:t>
            </a:r>
            <a:r>
              <a:rPr kumimoji="1" lang="en-US" altLang="ko-Kore-KR" dirty="0"/>
              <a:t>)</a:t>
            </a:r>
            <a:r>
              <a:rPr kumimoji="1" lang="ko-KR" altLang="en-US" dirty="0"/>
              <a:t> 딥러닝 모델을 구현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en-US" altLang="ko-Kore-KR" dirty="0"/>
              <a:t>2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u="sng" dirty="0"/>
              <a:t>Bidirectional LSTM </a:t>
            </a:r>
            <a:r>
              <a:rPr kumimoji="1" lang="en-US" altLang="ko-KR" dirty="0"/>
              <a:t>(+Attention Layer) </a:t>
            </a:r>
            <a:r>
              <a:rPr kumimoji="1" lang="ko-KR" altLang="en-US" dirty="0"/>
              <a:t>을 통해 </a:t>
            </a:r>
            <a:r>
              <a:rPr kumimoji="1" lang="en-US" altLang="ko-KR" dirty="0"/>
              <a:t>20</a:t>
            </a:r>
            <a:r>
              <a:rPr kumimoji="1" lang="ko-KR" altLang="en-US" dirty="0"/>
              <a:t>만개의 </a:t>
            </a:r>
            <a:r>
              <a:rPr kumimoji="1" lang="en-US" altLang="ko-KR" b="1" dirty="0">
                <a:solidFill>
                  <a:srgbClr val="0070C0"/>
                </a:solidFill>
              </a:rPr>
              <a:t>Twitter Data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전처리</a:t>
            </a:r>
            <a:r>
              <a:rPr kumimoji="1" lang="en-US" altLang="ko-KR" dirty="0"/>
              <a:t>)</a:t>
            </a:r>
            <a:r>
              <a:rPr kumimoji="1" lang="ko-KR" altLang="en-US" dirty="0"/>
              <a:t>들에 대한 </a:t>
            </a:r>
            <a:r>
              <a:rPr kumimoji="1" lang="en-US" altLang="ko-KR" dirty="0"/>
              <a:t>Sentiment Analysis</a:t>
            </a:r>
            <a:r>
              <a:rPr kumimoji="1" lang="ko-KR" altLang="en-US" dirty="0"/>
              <a:t>를 직접 학습</a:t>
            </a:r>
            <a:r>
              <a:rPr kumimoji="1"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/>
              <a:t>3.</a:t>
            </a:r>
            <a:r>
              <a:rPr kumimoji="1" lang="ko-KR" altLang="en-US" dirty="0"/>
              <a:t> 학습된 </a:t>
            </a:r>
            <a:r>
              <a:rPr kumimoji="1" lang="en-US" altLang="ko-KR" dirty="0"/>
              <a:t>NLP </a:t>
            </a:r>
            <a:r>
              <a:rPr kumimoji="1" lang="ko-KR" altLang="en-US" dirty="0"/>
              <a:t>모델 저장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en-US" altLang="ko-KR" dirty="0"/>
              <a:t>4.</a:t>
            </a:r>
            <a:r>
              <a:rPr kumimoji="1" lang="ko-KR" altLang="en-US" dirty="0"/>
              <a:t> 고객들의 댓글을 학습된 모델에 넣어 자동으로 평점을 도출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F6B8C7-D1A1-1B0C-16B7-74F244B86075}"/>
              </a:ext>
            </a:extLst>
          </p:cNvPr>
          <p:cNvSpPr txBox="1"/>
          <p:nvPr/>
        </p:nvSpPr>
        <p:spPr>
          <a:xfrm>
            <a:off x="406398" y="5721794"/>
            <a:ext cx="4709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>
                <a:solidFill>
                  <a:srgbClr val="C00000"/>
                </a:solidFill>
              </a:rPr>
              <a:t>정확도</a:t>
            </a:r>
            <a:r>
              <a:rPr kumimoji="1" lang="ko-KR" altLang="en-US" dirty="0">
                <a:solidFill>
                  <a:srgbClr val="C00000"/>
                </a:solidFill>
              </a:rPr>
              <a:t> </a:t>
            </a:r>
            <a:r>
              <a:rPr kumimoji="1" lang="en-US" altLang="ko-KR" dirty="0">
                <a:solidFill>
                  <a:srgbClr val="C00000"/>
                </a:solidFill>
              </a:rPr>
              <a:t>89%</a:t>
            </a:r>
            <a:endParaRPr kumimoji="1" lang="ko-Kore-KR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2476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FF0327-72E9-1C28-6CB4-B2F3B2FC5099}"/>
              </a:ext>
            </a:extLst>
          </p:cNvPr>
          <p:cNvSpPr txBox="1"/>
          <p:nvPr/>
        </p:nvSpPr>
        <p:spPr>
          <a:xfrm>
            <a:off x="0" y="316739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2800" b="1" dirty="0"/>
              <a:t>기술</a:t>
            </a:r>
            <a:r>
              <a:rPr kumimoji="1" lang="ko-KR" altLang="en-US" sz="2800" b="1" dirty="0"/>
              <a:t> 시현</a:t>
            </a:r>
            <a:endParaRPr kumimoji="1" lang="ko-Kore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173696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B71592E-A97F-9FD5-83C6-48D4CF2223B6}"/>
              </a:ext>
            </a:extLst>
          </p:cNvPr>
          <p:cNvSpPr txBox="1"/>
          <p:nvPr/>
        </p:nvSpPr>
        <p:spPr>
          <a:xfrm>
            <a:off x="3460375" y="3244333"/>
            <a:ext cx="215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/>
              <a:t>목차</a:t>
            </a:r>
            <a:endParaRPr kumimoji="1" lang="ko-Kore-KR" altLang="en-US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5DD23CAC-C9CD-1A90-BF18-3F2BCE49A6C3}"/>
              </a:ext>
            </a:extLst>
          </p:cNvPr>
          <p:cNvCxnSpPr>
            <a:cxnSpLocks/>
          </p:cNvCxnSpPr>
          <p:nvPr/>
        </p:nvCxnSpPr>
        <p:spPr>
          <a:xfrm>
            <a:off x="6051177" y="1192306"/>
            <a:ext cx="0" cy="4580965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A13F896-34B2-5BDF-74B2-C61F2CCE96BC}"/>
              </a:ext>
            </a:extLst>
          </p:cNvPr>
          <p:cNvSpPr txBox="1"/>
          <p:nvPr/>
        </p:nvSpPr>
        <p:spPr>
          <a:xfrm>
            <a:off x="6427697" y="2187217"/>
            <a:ext cx="4778188" cy="24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en-US" altLang="ko-KR" sz="1600"/>
              <a:t>-</a:t>
            </a:r>
            <a:r>
              <a:rPr kumimoji="1" lang="ko-KR" altLang="en-US" sz="1600"/>
              <a:t> 팀 소개</a:t>
            </a:r>
            <a:endParaRPr kumimoji="1" lang="en-US" altLang="ko-KR" sz="1600"/>
          </a:p>
          <a:p>
            <a:pPr>
              <a:lnSpc>
                <a:spcPct val="200000"/>
              </a:lnSpc>
            </a:pPr>
            <a:r>
              <a:rPr kumimoji="1" lang="en-US" altLang="ko-KR" sz="1600"/>
              <a:t>-</a:t>
            </a:r>
            <a:r>
              <a:rPr kumimoji="1" lang="ko-KR" altLang="en-US" sz="1600"/>
              <a:t> 문제 인식</a:t>
            </a:r>
            <a:endParaRPr kumimoji="1" lang="en-US" altLang="ko-KR" sz="1600"/>
          </a:p>
          <a:p>
            <a:pPr>
              <a:lnSpc>
                <a:spcPct val="200000"/>
              </a:lnSpc>
            </a:pPr>
            <a:r>
              <a:rPr kumimoji="1" lang="en-US" altLang="ko-KR" sz="1600"/>
              <a:t>-</a:t>
            </a:r>
            <a:r>
              <a:rPr kumimoji="1" lang="ko-KR" altLang="en-US" sz="1600"/>
              <a:t> 솔루션</a:t>
            </a:r>
            <a:endParaRPr kumimoji="1" lang="en-US" altLang="ko-KR" sz="1600"/>
          </a:p>
          <a:p>
            <a:pPr>
              <a:lnSpc>
                <a:spcPct val="200000"/>
              </a:lnSpc>
            </a:pPr>
            <a:r>
              <a:rPr kumimoji="1" lang="en-US" altLang="ko-KR" sz="1600"/>
              <a:t>-</a:t>
            </a:r>
            <a:r>
              <a:rPr kumimoji="1" lang="ko-KR" altLang="en-US" sz="1600"/>
              <a:t> 기술구현</a:t>
            </a:r>
            <a:endParaRPr kumimoji="1" lang="en-US" altLang="ko-KR" sz="1600"/>
          </a:p>
          <a:p>
            <a:pPr>
              <a:lnSpc>
                <a:spcPct val="200000"/>
              </a:lnSpc>
            </a:pPr>
            <a:r>
              <a:rPr kumimoji="1" lang="en-US" altLang="ko-KR" sz="1600"/>
              <a:t>-</a:t>
            </a:r>
            <a:r>
              <a:rPr kumimoji="1" lang="ko-KR" altLang="en-US" sz="1600"/>
              <a:t> 기대효과</a:t>
            </a:r>
            <a:endParaRPr kumimoji="1" lang="en-US" altLang="ko-KR" sz="1600"/>
          </a:p>
        </p:txBody>
      </p:sp>
    </p:spTree>
    <p:extLst>
      <p:ext uri="{BB962C8B-B14F-4D97-AF65-F5344CB8AC3E}">
        <p14:creationId xmlns:p14="http://schemas.microsoft.com/office/powerpoint/2010/main" val="3813945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B820E2-C053-D9D8-DEA1-BD90B1390B15}"/>
              </a:ext>
            </a:extLst>
          </p:cNvPr>
          <p:cNvSpPr txBox="1"/>
          <p:nvPr/>
        </p:nvSpPr>
        <p:spPr>
          <a:xfrm>
            <a:off x="945774" y="788002"/>
            <a:ext cx="2151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/>
              <a:t>팀 소개</a:t>
            </a:r>
            <a:endParaRPr kumimoji="1" lang="ko-Kore-KR" altLang="en-US" sz="2400" b="1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F005C87-FE35-3944-B50C-2E40A67E67CE}"/>
              </a:ext>
            </a:extLst>
          </p:cNvPr>
          <p:cNvGrpSpPr/>
          <p:nvPr/>
        </p:nvGrpSpPr>
        <p:grpSpPr>
          <a:xfrm>
            <a:off x="1116105" y="2200835"/>
            <a:ext cx="9959789" cy="2456330"/>
            <a:chOff x="672353" y="1873623"/>
            <a:chExt cx="9959789" cy="245633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C6D3733A-539C-9BFC-2D2B-4873D5C2B0F6}"/>
                </a:ext>
              </a:extLst>
            </p:cNvPr>
            <p:cNvSpPr/>
            <p:nvPr/>
          </p:nvSpPr>
          <p:spPr>
            <a:xfrm>
              <a:off x="672353" y="1873624"/>
              <a:ext cx="1810871" cy="24563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C845638-540E-7FC0-C5AE-E4573E522F8A}"/>
                </a:ext>
              </a:extLst>
            </p:cNvPr>
            <p:cNvSpPr/>
            <p:nvPr/>
          </p:nvSpPr>
          <p:spPr>
            <a:xfrm>
              <a:off x="3388659" y="1873624"/>
              <a:ext cx="1810871" cy="24563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E25178E-C350-E280-E90B-751E2CDF3C5C}"/>
                </a:ext>
              </a:extLst>
            </p:cNvPr>
            <p:cNvSpPr/>
            <p:nvPr/>
          </p:nvSpPr>
          <p:spPr>
            <a:xfrm>
              <a:off x="6104965" y="1873624"/>
              <a:ext cx="1810871" cy="24563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2FE1D2D-7F83-22EE-9650-F539AB8870D4}"/>
                </a:ext>
              </a:extLst>
            </p:cNvPr>
            <p:cNvSpPr/>
            <p:nvPr/>
          </p:nvSpPr>
          <p:spPr>
            <a:xfrm>
              <a:off x="8821271" y="1873623"/>
              <a:ext cx="1810871" cy="24563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1AD2E51-9DB6-53CE-A593-67B7604BC0E5}"/>
              </a:ext>
            </a:extLst>
          </p:cNvPr>
          <p:cNvSpPr txBox="1"/>
          <p:nvPr/>
        </p:nvSpPr>
        <p:spPr>
          <a:xfrm>
            <a:off x="1116105" y="4800599"/>
            <a:ext cx="1810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/>
              <a:t>신정환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99F0D6-E998-F186-5192-BAB39121CACE}"/>
              </a:ext>
            </a:extLst>
          </p:cNvPr>
          <p:cNvSpPr txBox="1"/>
          <p:nvPr/>
        </p:nvSpPr>
        <p:spPr>
          <a:xfrm>
            <a:off x="3832411" y="4800599"/>
            <a:ext cx="1810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/>
              <a:t>윤다니엘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4C4E37-3F7E-2521-34E7-74E76DF3BB8D}"/>
              </a:ext>
            </a:extLst>
          </p:cNvPr>
          <p:cNvSpPr txBox="1"/>
          <p:nvPr/>
        </p:nvSpPr>
        <p:spPr>
          <a:xfrm>
            <a:off x="6548717" y="4800599"/>
            <a:ext cx="1810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/>
              <a:t>권해솔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CF8434-9F70-BD7C-D783-4B18D2880C33}"/>
              </a:ext>
            </a:extLst>
          </p:cNvPr>
          <p:cNvSpPr txBox="1"/>
          <p:nvPr/>
        </p:nvSpPr>
        <p:spPr>
          <a:xfrm>
            <a:off x="9265023" y="4800599"/>
            <a:ext cx="1810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/>
              <a:t>이찬욱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CFEF306-0FBC-0F2A-3334-0B0C4720DFAB}"/>
              </a:ext>
            </a:extLst>
          </p:cNvPr>
          <p:cNvSpPr/>
          <p:nvPr/>
        </p:nvSpPr>
        <p:spPr>
          <a:xfrm>
            <a:off x="1116105" y="1896035"/>
            <a:ext cx="1810871" cy="2151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97136B8-B0BC-2B72-4107-715F4FBDE38D}"/>
              </a:ext>
            </a:extLst>
          </p:cNvPr>
          <p:cNvSpPr/>
          <p:nvPr/>
        </p:nvSpPr>
        <p:spPr>
          <a:xfrm>
            <a:off x="3832411" y="1896035"/>
            <a:ext cx="1810871" cy="2151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D0668A7-7623-5735-7C69-35EF62D9FEBB}"/>
              </a:ext>
            </a:extLst>
          </p:cNvPr>
          <p:cNvSpPr/>
          <p:nvPr/>
        </p:nvSpPr>
        <p:spPr>
          <a:xfrm>
            <a:off x="6548716" y="1896034"/>
            <a:ext cx="1810871" cy="2151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F2544D-E87C-917A-667C-CF7DCB3CDFEA}"/>
              </a:ext>
            </a:extLst>
          </p:cNvPr>
          <p:cNvSpPr/>
          <p:nvPr/>
        </p:nvSpPr>
        <p:spPr>
          <a:xfrm>
            <a:off x="9265023" y="1896033"/>
            <a:ext cx="1810871" cy="2151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1389AA-25B4-3BF8-657C-9EBDA4594A92}"/>
              </a:ext>
            </a:extLst>
          </p:cNvPr>
          <p:cNvSpPr txBox="1"/>
          <p:nvPr/>
        </p:nvSpPr>
        <p:spPr>
          <a:xfrm>
            <a:off x="1116104" y="5254280"/>
            <a:ext cx="18108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기획자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3E81AE-3D46-EAC1-04C0-F933D2056EFB}"/>
              </a:ext>
            </a:extLst>
          </p:cNvPr>
          <p:cNvSpPr txBox="1"/>
          <p:nvPr/>
        </p:nvSpPr>
        <p:spPr>
          <a:xfrm>
            <a:off x="3832410" y="5254280"/>
            <a:ext cx="18108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인공지능</a:t>
            </a:r>
            <a:r>
              <a:rPr kumimoji="1" lang="ko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엔지니어</a:t>
            </a:r>
            <a:endParaRPr kumimoji="1" lang="ko-Kore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AF42FF-B940-69C6-1D52-AE05E0D0002C}"/>
              </a:ext>
            </a:extLst>
          </p:cNvPr>
          <p:cNvSpPr txBox="1"/>
          <p:nvPr/>
        </p:nvSpPr>
        <p:spPr>
          <a:xfrm>
            <a:off x="6548716" y="5254280"/>
            <a:ext cx="18108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프론트엔드</a:t>
            </a:r>
            <a:r>
              <a:rPr kumimoji="1" lang="ko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엔지니어</a:t>
            </a:r>
            <a:endParaRPr kumimoji="1" lang="ko-Kore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314849-822D-8E66-3DC0-3493F27575C6}"/>
              </a:ext>
            </a:extLst>
          </p:cNvPr>
          <p:cNvSpPr txBox="1"/>
          <p:nvPr/>
        </p:nvSpPr>
        <p:spPr>
          <a:xfrm>
            <a:off x="9265022" y="5254280"/>
            <a:ext cx="18108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백엔드</a:t>
            </a:r>
            <a:r>
              <a:rPr kumimoji="1" lang="ko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엔지니어</a:t>
            </a:r>
            <a:endParaRPr kumimoji="1" lang="ko-Kore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26" name="Picture 2" descr="France Flag | French Flag for Sale | Colonial Flag">
            <a:extLst>
              <a:ext uri="{FF2B5EF4-FFF2-40B4-BE49-F238E27FC236}">
                <a16:creationId xmlns:a16="http://schemas.microsoft.com/office/drawing/2014/main" id="{A4937D5C-6197-8DA3-7A38-A115CD3D5B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544" b="9647"/>
          <a:stretch/>
        </p:blipFill>
        <p:spPr bwMode="auto">
          <a:xfrm>
            <a:off x="1116104" y="1896034"/>
            <a:ext cx="1810871" cy="215152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lag of the United States - Wikipedia">
            <a:extLst>
              <a:ext uri="{FF2B5EF4-FFF2-40B4-BE49-F238E27FC236}">
                <a16:creationId xmlns:a16="http://schemas.microsoft.com/office/drawing/2014/main" id="{180D48B6-4978-484A-9C8A-466CBF31DD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442"/>
          <a:stretch/>
        </p:blipFill>
        <p:spPr bwMode="auto">
          <a:xfrm>
            <a:off x="3831999" y="1896034"/>
            <a:ext cx="1810871" cy="215152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92A878D-CD4F-2A47-2675-07362A5BC3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29" b="40660"/>
          <a:stretch/>
        </p:blipFill>
        <p:spPr bwMode="auto">
          <a:xfrm>
            <a:off x="6547893" y="1896033"/>
            <a:ext cx="1811694" cy="215152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가칭)경북소프트웨어고등학교">
            <a:extLst>
              <a:ext uri="{FF2B5EF4-FFF2-40B4-BE49-F238E27FC236}">
                <a16:creationId xmlns:a16="http://schemas.microsoft.com/office/drawing/2014/main" id="{4AB79174-3D74-991A-36A9-61CAEE6A73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84" b="23528"/>
          <a:stretch/>
        </p:blipFill>
        <p:spPr bwMode="auto">
          <a:xfrm>
            <a:off x="9481898" y="1919378"/>
            <a:ext cx="1377117" cy="168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dinosaur 4k wallpaper free, HD wallpaper | Wallpaperbetter">
            <a:extLst>
              <a:ext uri="{FF2B5EF4-FFF2-40B4-BE49-F238E27FC236}">
                <a16:creationId xmlns:a16="http://schemas.microsoft.com/office/drawing/2014/main" id="{D1D11FD3-8B09-7F50-9FEF-603C48E01D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78" r="20940"/>
          <a:stretch/>
        </p:blipFill>
        <p:spPr bwMode="auto">
          <a:xfrm>
            <a:off x="9264610" y="2210926"/>
            <a:ext cx="1811283" cy="2489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17256E0D-35AF-01AF-6B7B-F81FAECF27F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24547" b="82124" l="4145" r="64637">
                        <a14:foregroundMark x1="1813" y1="48381" x2="22150" y2="48543"/>
                        <a14:foregroundMark x1="22150" y1="48543" x2="30268" y2="52753"/>
                        <a14:foregroundMark x1="30268" y1="52753" x2="30613" y2="59747"/>
                        <a14:foregroundMark x1="30613" y1="59747" x2="35492" y2="66483"/>
                        <a14:foregroundMark x1="35492" y1="66483" x2="30225" y2="80505"/>
                        <a14:foregroundMark x1="30225" y1="80505" x2="6045" y2="79728"/>
                        <a14:foregroundMark x1="6045" y1="79728" x2="4188" y2="70693"/>
                        <a14:foregroundMark x1="4188" y1="70693" x2="26252" y2="55829"/>
                        <a14:foregroundMark x1="26252" y1="55829" x2="27159" y2="54534"/>
                        <a14:foregroundMark x1="43998" y1="25615" x2="51943" y2="29566"/>
                        <a14:foregroundMark x1="51943" y1="29566" x2="53022" y2="30861"/>
                        <a14:foregroundMark x1="51900" y1="29307" x2="44516" y2="25356"/>
                        <a14:foregroundMark x1="47150" y1="26328" x2="50518" y2="28238"/>
                        <a14:foregroundMark x1="47539" y1="25874" x2="47539" y2="25874"/>
                        <a14:foregroundMark x1="47712" y1="26198" x2="47237" y2="25907"/>
                        <a14:foregroundMark x1="46028" y1="25518" x2="44819" y2="25065"/>
                        <a14:foregroundMark x1="47021" y1="26133" x2="47021" y2="26133"/>
                        <a14:foregroundMark x1="11356" y1="45725" x2="13687" y2="45758"/>
                        <a14:foregroundMark x1="35708" y1="51522" x2="36615" y2="51522"/>
                        <a14:foregroundMark x1="34758" y1="75712" x2="32038" y2="82124"/>
                        <a14:foregroundMark x1="36183" y1="52396" x2="38040" y2="50648"/>
                        <a14:backgroundMark x1="55440" y1="26328" x2="57513" y2="35816"/>
                      </a14:backgroundRemoval>
                    </a14:imgEffect>
                    <a14:imgEffect>
                      <a14:sharpenSoften amount="82000"/>
                    </a14:imgEffect>
                  </a14:imgLayer>
                </a14:imgProps>
              </a:ext>
            </a:extLst>
          </a:blip>
          <a:srcRect l="6777" t="18222" r="28094" b="21313"/>
          <a:stretch/>
        </p:blipFill>
        <p:spPr>
          <a:xfrm>
            <a:off x="9253188" y="2689482"/>
            <a:ext cx="1605827" cy="1987784"/>
          </a:xfrm>
          <a:prstGeom prst="rect">
            <a:avLst/>
          </a:prstGeom>
          <a:effectLst/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73A3A29-994A-E0CC-C0D8-F7CB2FD24D8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3517" t="8060" r="27366" b="31799"/>
          <a:stretch/>
        </p:blipFill>
        <p:spPr>
          <a:xfrm>
            <a:off x="6547896" y="2209920"/>
            <a:ext cx="1810870" cy="245632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D39BEA53-8A50-EE73-CCA8-608CA0F634F6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4082" t="20290" r="62018" b="36952"/>
          <a:stretch/>
        </p:blipFill>
        <p:spPr>
          <a:xfrm>
            <a:off x="1115282" y="2194433"/>
            <a:ext cx="1810870" cy="2456329"/>
          </a:xfrm>
          <a:prstGeom prst="rect">
            <a:avLst/>
          </a:prstGeom>
        </p:spPr>
      </p:pic>
      <p:pic>
        <p:nvPicPr>
          <p:cNvPr id="1046" name="Picture 22" descr="Daniel Yun">
            <a:extLst>
              <a:ext uri="{FF2B5EF4-FFF2-40B4-BE49-F238E27FC236}">
                <a16:creationId xmlns:a16="http://schemas.microsoft.com/office/drawing/2014/main" id="{DCF712F8-A108-42DB-6635-390671D09F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1" r="13460"/>
          <a:stretch/>
        </p:blipFill>
        <p:spPr bwMode="auto">
          <a:xfrm>
            <a:off x="3830766" y="2200834"/>
            <a:ext cx="1811695" cy="2449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7E0AAF6-6335-7F94-566D-CEC13F3E04C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30766" y="2209920"/>
            <a:ext cx="1830632" cy="244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360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5433349B-2B3A-C2C2-A842-59FC76AF9AAC}"/>
              </a:ext>
            </a:extLst>
          </p:cNvPr>
          <p:cNvGrpSpPr/>
          <p:nvPr/>
        </p:nvGrpSpPr>
        <p:grpSpPr>
          <a:xfrm>
            <a:off x="300316" y="275483"/>
            <a:ext cx="4155145" cy="826529"/>
            <a:chOff x="945774" y="788002"/>
            <a:chExt cx="4155145" cy="82652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140BD04-60D6-A742-4EF0-AC00160AEC9A}"/>
                </a:ext>
              </a:extLst>
            </p:cNvPr>
            <p:cNvSpPr txBox="1"/>
            <p:nvPr/>
          </p:nvSpPr>
          <p:spPr>
            <a:xfrm>
              <a:off x="945774" y="788002"/>
              <a:ext cx="21515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2400" b="1"/>
                <a:t>문제 인식</a:t>
              </a:r>
              <a:endParaRPr kumimoji="1" lang="ko-Kore-KR" altLang="en-US" sz="2400" b="1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68D6213-C2DB-0109-92C3-9495F78FFA68}"/>
                </a:ext>
              </a:extLst>
            </p:cNvPr>
            <p:cNvSpPr txBox="1"/>
            <p:nvPr/>
          </p:nvSpPr>
          <p:spPr>
            <a:xfrm>
              <a:off x="945774" y="1245199"/>
              <a:ext cx="41551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대구의 사회문제</a:t>
              </a:r>
              <a:endParaRPr kumimoji="1" lang="ko-Kore-KR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64DC54E7-0ECD-8D9B-6B4C-F7AB35EFACC4}"/>
              </a:ext>
            </a:extLst>
          </p:cNvPr>
          <p:cNvCxnSpPr>
            <a:cxnSpLocks/>
          </p:cNvCxnSpPr>
          <p:nvPr/>
        </p:nvCxnSpPr>
        <p:spPr>
          <a:xfrm>
            <a:off x="6096000" y="1194345"/>
            <a:ext cx="0" cy="51078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5" descr="차트이(가) 표시된 사진&#10;&#10;자동 생성된 설명">
            <a:extLst>
              <a:ext uri="{FF2B5EF4-FFF2-40B4-BE49-F238E27FC236}">
                <a16:creationId xmlns:a16="http://schemas.microsoft.com/office/drawing/2014/main" id="{D3F4634A-71DD-23E2-9F89-D4FF22C5F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961" y="1384917"/>
            <a:ext cx="4859808" cy="3547660"/>
          </a:xfrm>
          <a:custGeom>
            <a:avLst/>
            <a:gdLst/>
            <a:ahLst/>
            <a:cxnLst/>
            <a:rect l="l" t="t" r="r" b="b"/>
            <a:pathLst>
              <a:path w="2635250" h="1422000">
                <a:moveTo>
                  <a:pt x="0" y="0"/>
                </a:moveTo>
                <a:lnTo>
                  <a:pt x="2635250" y="0"/>
                </a:lnTo>
                <a:lnTo>
                  <a:pt x="2635250" y="1422000"/>
                </a:lnTo>
                <a:lnTo>
                  <a:pt x="0" y="1422000"/>
                </a:lnTo>
                <a:close/>
              </a:path>
            </a:pathLst>
          </a:custGeom>
        </p:spPr>
      </p:pic>
      <p:pic>
        <p:nvPicPr>
          <p:cNvPr id="16" name="그림 5">
            <a:extLst>
              <a:ext uri="{FF2B5EF4-FFF2-40B4-BE49-F238E27FC236}">
                <a16:creationId xmlns:a16="http://schemas.microsoft.com/office/drawing/2014/main" id="{7ECAD214-508C-B0F1-1C2C-CB1E243F02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961" y="5077866"/>
            <a:ext cx="4065499" cy="243930"/>
          </a:xfrm>
          <a:custGeom>
            <a:avLst/>
            <a:gdLst/>
            <a:ahLst/>
            <a:cxnLst/>
            <a:rect l="l" t="t" r="r" b="b"/>
            <a:pathLst>
              <a:path w="2635250" h="1422000">
                <a:moveTo>
                  <a:pt x="0" y="0"/>
                </a:moveTo>
                <a:lnTo>
                  <a:pt x="2635250" y="0"/>
                </a:lnTo>
                <a:lnTo>
                  <a:pt x="2635250" y="1422000"/>
                </a:lnTo>
                <a:lnTo>
                  <a:pt x="0" y="1422000"/>
                </a:lnTo>
                <a:close/>
              </a:path>
            </a:pathLst>
          </a:custGeom>
        </p:spPr>
      </p:pic>
      <p:pic>
        <p:nvPicPr>
          <p:cNvPr id="17" name="그림 6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E93CA0A9-EE9F-7D1C-46D5-4950389C1C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961" y="5449155"/>
            <a:ext cx="2792510" cy="160569"/>
          </a:xfrm>
          <a:custGeom>
            <a:avLst/>
            <a:gdLst/>
            <a:ahLst/>
            <a:cxnLst/>
            <a:rect l="l" t="t" r="r" b="b"/>
            <a:pathLst>
              <a:path w="2635250" h="1422000">
                <a:moveTo>
                  <a:pt x="0" y="0"/>
                </a:moveTo>
                <a:lnTo>
                  <a:pt x="2635250" y="0"/>
                </a:lnTo>
                <a:lnTo>
                  <a:pt x="2635250" y="1422000"/>
                </a:lnTo>
                <a:lnTo>
                  <a:pt x="0" y="1422000"/>
                </a:lnTo>
                <a:close/>
              </a:path>
            </a:pathLst>
          </a:custGeom>
        </p:spPr>
      </p:pic>
      <p:pic>
        <p:nvPicPr>
          <p:cNvPr id="1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4E73908E-6F6F-9674-198F-DB447C02C1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961" y="5737083"/>
            <a:ext cx="5293663" cy="65414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B3D45DE-4C4B-D665-A37C-32BBCC7135CF}"/>
              </a:ext>
            </a:extLst>
          </p:cNvPr>
          <p:cNvSpPr txBox="1"/>
          <p:nvPr/>
        </p:nvSpPr>
        <p:spPr>
          <a:xfrm>
            <a:off x="6681174" y="2216969"/>
            <a:ext cx="4625787" cy="283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530352">
              <a:lnSpc>
                <a:spcPct val="150000"/>
              </a:lnSpc>
              <a:spcBef>
                <a:spcPts val="580"/>
              </a:spcBef>
            </a:pPr>
            <a:r>
              <a:rPr lang="ko-KR" altLang="en-US" sz="1800" b="1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대구의 골목상권의 어려움</a:t>
            </a:r>
            <a:endParaRPr lang="en-US" altLang="ko-KR" sz="1800" kern="1200">
              <a:solidFill>
                <a:schemeClr val="tx1">
                  <a:alpha val="80000"/>
                </a:schemeClr>
              </a:solidFill>
              <a:latin typeface="맑은 고딕"/>
              <a:ea typeface="맑은 고딕"/>
              <a:cs typeface="Arial"/>
            </a:endParaRPr>
          </a:p>
          <a:p>
            <a:pPr marL="0" indent="0" defTabSz="530352">
              <a:lnSpc>
                <a:spcPct val="150000"/>
              </a:lnSpc>
              <a:spcBef>
                <a:spcPts val="580"/>
              </a:spcBef>
              <a:buNone/>
            </a:pPr>
            <a:r>
              <a:rPr lang="en-US" altLang="ko-KR" sz="1800" kern="1200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-</a:t>
            </a:r>
            <a:r>
              <a:rPr lang="ko-KR" altLang="en-US" sz="1800" kern="1200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 대한민국 자영업자의 75% 5년 이내 폐업</a:t>
            </a:r>
            <a:r>
              <a:rPr lang="ko-KR" altLang="en-US" sz="1800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 </a:t>
            </a:r>
            <a:endParaRPr lang="en-US" altLang="ko-KR" sz="1800">
              <a:solidFill>
                <a:schemeClr val="tx1">
                  <a:alpha val="80000"/>
                </a:schemeClr>
              </a:solidFill>
              <a:latin typeface="맑은 고딕"/>
              <a:ea typeface="맑은 고딕"/>
              <a:cs typeface="Arial"/>
            </a:endParaRPr>
          </a:p>
          <a:p>
            <a:pPr marL="0" indent="0" defTabSz="530352">
              <a:lnSpc>
                <a:spcPct val="150000"/>
              </a:lnSpc>
              <a:spcBef>
                <a:spcPts val="580"/>
              </a:spcBef>
              <a:buNone/>
            </a:pPr>
            <a:r>
              <a:rPr lang="en-US" altLang="ko-KR" sz="1800" kern="1200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-</a:t>
            </a:r>
            <a:r>
              <a:rPr lang="ko-KR" altLang="en-US" sz="1800" kern="1200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 무분별한 대기업의 요식업 진출</a:t>
            </a:r>
            <a:endParaRPr lang="en-US" altLang="ko-KR" sz="1800" kern="1200">
              <a:solidFill>
                <a:schemeClr val="tx1">
                  <a:alpha val="80000"/>
                </a:schemeClr>
              </a:solidFill>
              <a:latin typeface="맑은 고딕"/>
              <a:ea typeface="맑은 고딕"/>
              <a:cs typeface="Arial"/>
            </a:endParaRPr>
          </a:p>
          <a:p>
            <a:pPr marL="0" indent="0" defTabSz="530352">
              <a:lnSpc>
                <a:spcPct val="150000"/>
              </a:lnSpc>
              <a:spcBef>
                <a:spcPts val="580"/>
              </a:spcBef>
              <a:buNone/>
            </a:pPr>
            <a:r>
              <a:rPr lang="en-US" altLang="ko-KR" sz="1800" kern="1200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-</a:t>
            </a:r>
            <a:r>
              <a:rPr lang="ko-KR" altLang="en-US" sz="1800" kern="1200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 대구의 인구감소 문제</a:t>
            </a:r>
            <a:r>
              <a:rPr lang="ko-KR" altLang="en-US" sz="1800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 </a:t>
            </a:r>
            <a:r>
              <a:rPr lang="en-US" altLang="ko-KR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=&gt; </a:t>
            </a:r>
            <a:r>
              <a:rPr lang="ko-KR" altLang="en-US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소비 시장 축소</a:t>
            </a:r>
            <a:endParaRPr lang="en-US" altLang="ko-KR" sz="1800">
              <a:solidFill>
                <a:schemeClr val="tx1">
                  <a:alpha val="80000"/>
                </a:schemeClr>
              </a:solidFill>
              <a:latin typeface="맑은 고딕"/>
              <a:ea typeface="맑은 고딕"/>
              <a:cs typeface="Arial"/>
            </a:endParaRPr>
          </a:p>
          <a:p>
            <a:pPr marL="0" indent="0" defTabSz="530352">
              <a:lnSpc>
                <a:spcPct val="150000"/>
              </a:lnSpc>
              <a:spcBef>
                <a:spcPts val="580"/>
              </a:spcBef>
              <a:buNone/>
            </a:pPr>
            <a:r>
              <a:rPr lang="en-US" altLang="ko-KR" sz="1800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-</a:t>
            </a:r>
            <a:r>
              <a:rPr lang="ko-KR" altLang="en-US" sz="1800">
                <a:solidFill>
                  <a:schemeClr val="tx1">
                    <a:alpha val="80000"/>
                  </a:schemeClr>
                </a:solidFill>
                <a:latin typeface="맑은 고딕"/>
                <a:ea typeface="맑은 고딕"/>
                <a:cs typeface="Arial"/>
              </a:rPr>
              <a:t> 코로나 19의 여파로 타격 후 회복기간 필요</a:t>
            </a:r>
            <a:endParaRPr lang="ko-KR" altLang="en-US" sz="1800" kern="1200">
              <a:solidFill>
                <a:schemeClr val="tx1">
                  <a:alpha val="80000"/>
                </a:schemeClr>
              </a:solidFill>
              <a:latin typeface="맑은 고딕"/>
              <a:ea typeface="맑은 고딕" panose="020B0503020000020004" pitchFamily="34" charset="-127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1961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75847F-6251-3985-8E22-A221548EB820}"/>
              </a:ext>
            </a:extLst>
          </p:cNvPr>
          <p:cNvSpPr txBox="1"/>
          <p:nvPr/>
        </p:nvSpPr>
        <p:spPr>
          <a:xfrm>
            <a:off x="300316" y="275483"/>
            <a:ext cx="2151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/>
              <a:t>솔루션</a:t>
            </a:r>
            <a:endParaRPr kumimoji="1" lang="ko-Kore-KR" altLang="en-US" sz="2400" b="1"/>
          </a:p>
        </p:txBody>
      </p:sp>
      <p:pic>
        <p:nvPicPr>
          <p:cNvPr id="5" name="그림 5" descr="화살이(가) 표시된 사진&#10;&#10;자동 생성된 설명">
            <a:extLst>
              <a:ext uri="{FF2B5EF4-FFF2-40B4-BE49-F238E27FC236}">
                <a16:creationId xmlns:a16="http://schemas.microsoft.com/office/drawing/2014/main" id="{2F078494-C342-8523-1BCA-D8AD9263C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081" y="2312763"/>
            <a:ext cx="2581838" cy="223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425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C0226824-3510-5D39-E81E-43CCB7993239}"/>
              </a:ext>
            </a:extLst>
          </p:cNvPr>
          <p:cNvSpPr/>
          <p:nvPr/>
        </p:nvSpPr>
        <p:spPr>
          <a:xfrm>
            <a:off x="6095951" y="0"/>
            <a:ext cx="6096049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3DAA53-23DA-FE14-B107-CFD37F4D971D}"/>
              </a:ext>
            </a:extLst>
          </p:cNvPr>
          <p:cNvSpPr txBox="1"/>
          <p:nvPr/>
        </p:nvSpPr>
        <p:spPr>
          <a:xfrm>
            <a:off x="300316" y="275483"/>
            <a:ext cx="2151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/>
              <a:t>솔루션</a:t>
            </a:r>
            <a:endParaRPr kumimoji="1" lang="en-US" altLang="ko-KR" sz="2400" b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0C9C599-2C8B-3E38-C8B8-AD88F23822D8}"/>
              </a:ext>
            </a:extLst>
          </p:cNvPr>
          <p:cNvSpPr txBox="1"/>
          <p:nvPr/>
        </p:nvSpPr>
        <p:spPr>
          <a:xfrm>
            <a:off x="860612" y="2231738"/>
            <a:ext cx="15912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600" b="1"/>
              <a:t>특징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73776A-08E7-8B56-CDB5-B77C70F3E7FE}"/>
              </a:ext>
            </a:extLst>
          </p:cNvPr>
          <p:cNvSpPr txBox="1"/>
          <p:nvPr/>
        </p:nvSpPr>
        <p:spPr>
          <a:xfrm>
            <a:off x="7715979" y="2231738"/>
            <a:ext cx="15912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600" b="1"/>
              <a:t>차별화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34979E3-2372-9AE9-C6A9-738CD6D38418}"/>
              </a:ext>
            </a:extLst>
          </p:cNvPr>
          <p:cNvGrpSpPr/>
          <p:nvPr/>
        </p:nvGrpSpPr>
        <p:grpSpPr>
          <a:xfrm>
            <a:off x="4799787" y="1231055"/>
            <a:ext cx="2592328" cy="5011444"/>
            <a:chOff x="2756645" y="900952"/>
            <a:chExt cx="2798595" cy="5410199"/>
          </a:xfrm>
        </p:grpSpPr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68B54071-D93A-EBCC-56AE-05A3DED22A38}"/>
                </a:ext>
              </a:extLst>
            </p:cNvPr>
            <p:cNvSpPr/>
            <p:nvPr/>
          </p:nvSpPr>
          <p:spPr>
            <a:xfrm>
              <a:off x="2947386" y="1074198"/>
              <a:ext cx="2423604" cy="5069150"/>
            </a:xfrm>
            <a:prstGeom prst="roundRect">
              <a:avLst>
                <a:gd name="adj" fmla="val 1337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6" name="Picture 8">
              <a:extLst>
                <a:ext uri="{FF2B5EF4-FFF2-40B4-BE49-F238E27FC236}">
                  <a16:creationId xmlns:a16="http://schemas.microsoft.com/office/drawing/2014/main" id="{C2492C5B-33A1-AB67-2FCF-4CD2815E07A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9" t="2757" r="342" b="1039"/>
            <a:stretch/>
          </p:blipFill>
          <p:spPr bwMode="auto">
            <a:xfrm>
              <a:off x="3024049" y="1588545"/>
              <a:ext cx="2227218" cy="39319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6" name="Picture 2" descr="Iphone X Mockup transparent PNG - StickPNG">
              <a:extLst>
                <a:ext uri="{FF2B5EF4-FFF2-40B4-BE49-F238E27FC236}">
                  <a16:creationId xmlns:a16="http://schemas.microsoft.com/office/drawing/2014/main" id="{6FCE76F9-8B51-E0A3-0AA0-2BDC77FE11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49" r="25224"/>
            <a:stretch/>
          </p:blipFill>
          <p:spPr bwMode="auto">
            <a:xfrm>
              <a:off x="2756645" y="900952"/>
              <a:ext cx="2798595" cy="54101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C6B94F32-2115-F139-0833-13D3B40C92C9}"/>
              </a:ext>
            </a:extLst>
          </p:cNvPr>
          <p:cNvSpPr txBox="1"/>
          <p:nvPr/>
        </p:nvSpPr>
        <p:spPr>
          <a:xfrm>
            <a:off x="861716" y="2670516"/>
            <a:ext cx="3828276" cy="1673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/>
              <a:t>-</a:t>
            </a:r>
            <a:r>
              <a:rPr kumimoji="1" lang="ko-KR" altLang="en-US" sz="1400"/>
              <a:t> 위치기반으로 주변 맛집 탐색</a:t>
            </a:r>
            <a:endParaRPr kumimoji="1" lang="en-US" altLang="ko-KR" sz="1400"/>
          </a:p>
          <a:p>
            <a:pPr>
              <a:lnSpc>
                <a:spcPct val="150000"/>
              </a:lnSpc>
            </a:pPr>
            <a:r>
              <a:rPr kumimoji="1" lang="en-US" altLang="ko-KR" sz="1400"/>
              <a:t>-</a:t>
            </a:r>
            <a:r>
              <a:rPr kumimoji="1" lang="ko-KR" altLang="en-US" sz="1400"/>
              <a:t> 프렌차이즈를 제외한 골목식당 탐색</a:t>
            </a:r>
            <a:endParaRPr kumimoji="1" lang="en-US" altLang="ko-KR" sz="1400"/>
          </a:p>
          <a:p>
            <a:pPr>
              <a:lnSpc>
                <a:spcPct val="150000"/>
              </a:lnSpc>
            </a:pPr>
            <a:r>
              <a:rPr kumimoji="1" lang="en-US" altLang="ko-Kore-KR" sz="1400"/>
              <a:t>-</a:t>
            </a:r>
            <a:r>
              <a:rPr kumimoji="1" lang="ko-KR" altLang="en-US" sz="1400"/>
              <a:t> </a:t>
            </a:r>
            <a:r>
              <a:rPr kumimoji="1" lang="en-US" altLang="ko-KR" sz="1400"/>
              <a:t>AI</a:t>
            </a:r>
            <a:r>
              <a:rPr kumimoji="1" lang="ko-KR" altLang="en-US" sz="1400"/>
              <a:t>를 활용한 자동 식당 평점 부여</a:t>
            </a:r>
            <a:endParaRPr kumimoji="1" lang="en-US" altLang="ko-KR" sz="1400"/>
          </a:p>
          <a:p>
            <a:pPr>
              <a:lnSpc>
                <a:spcPct val="150000"/>
              </a:lnSpc>
            </a:pPr>
            <a:r>
              <a:rPr kumimoji="1" lang="en-US" altLang="ko-KR" sz="1400"/>
              <a:t>-</a:t>
            </a:r>
            <a:r>
              <a:rPr kumimoji="1" lang="ko-KR" altLang="en-US" sz="1400"/>
              <a:t> 리뷰어들에 대한 자동 평점 부여</a:t>
            </a:r>
            <a:endParaRPr kumimoji="1" lang="en-US" altLang="ko-KR" sz="1400"/>
          </a:p>
          <a:p>
            <a:pPr>
              <a:lnSpc>
                <a:spcPct val="150000"/>
              </a:lnSpc>
            </a:pPr>
            <a:r>
              <a:rPr kumimoji="1" lang="en-US" altLang="ko-Kore-KR" sz="1400"/>
              <a:t>-</a:t>
            </a:r>
            <a:r>
              <a:rPr kumimoji="1" lang="ko-KR" altLang="en-US" sz="1400"/>
              <a:t> 사장님이 직접 본인 식당을 등록 가능</a:t>
            </a:r>
            <a:endParaRPr kumimoji="1" lang="ko-Kore-KR" altLang="en-US" sz="1400"/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36D1B113-BE10-A5F3-848F-4601F986A8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821" y="5080544"/>
            <a:ext cx="3826067" cy="100652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05DB931-504A-E3A5-70A3-A97ABAB28D47}"/>
              </a:ext>
            </a:extLst>
          </p:cNvPr>
          <p:cNvSpPr txBox="1"/>
          <p:nvPr/>
        </p:nvSpPr>
        <p:spPr>
          <a:xfrm>
            <a:off x="7715979" y="2670516"/>
            <a:ext cx="3828276" cy="102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/>
              <a:t>-</a:t>
            </a:r>
            <a:r>
              <a:rPr kumimoji="1" lang="ko-KR" altLang="en-US" sz="1400"/>
              <a:t> 골목식당에 특화된 웹 앱</a:t>
            </a:r>
            <a:endParaRPr kumimoji="1" lang="en-US" altLang="ko-KR" sz="1400"/>
          </a:p>
          <a:p>
            <a:pPr>
              <a:lnSpc>
                <a:spcPct val="150000"/>
              </a:lnSpc>
            </a:pPr>
            <a:r>
              <a:rPr kumimoji="1" lang="en-US" altLang="ko-Kore-KR" sz="1400"/>
              <a:t>-</a:t>
            </a:r>
            <a:r>
              <a:rPr kumimoji="1" lang="ko-KR" altLang="en-US" sz="1400"/>
              <a:t> 지역 특성이 많이 반영된 식당을 보여줌</a:t>
            </a:r>
            <a:endParaRPr kumimoji="1" lang="en-US" altLang="ko-KR" sz="1400"/>
          </a:p>
          <a:p>
            <a:pPr>
              <a:lnSpc>
                <a:spcPct val="150000"/>
              </a:lnSpc>
            </a:pPr>
            <a:r>
              <a:rPr kumimoji="1" lang="en-US" altLang="ko-KR" sz="1400"/>
              <a:t>-</a:t>
            </a:r>
            <a:r>
              <a:rPr kumimoji="1" lang="ko-KR" altLang="en-US" sz="1400"/>
              <a:t> </a:t>
            </a:r>
            <a:r>
              <a:rPr kumimoji="1" lang="en-US" altLang="ko-KR" sz="1400"/>
              <a:t>AI</a:t>
            </a:r>
            <a:r>
              <a:rPr kumimoji="1" lang="ko-KR" altLang="en-US" sz="1400"/>
              <a:t>를 활용해 평점에 대한 신빙성 부여</a:t>
            </a:r>
            <a:endParaRPr kumimoji="1" lang="ko-Kore-KR" altLang="en-US" sz="1400"/>
          </a:p>
        </p:txBody>
      </p:sp>
    </p:spTree>
    <p:extLst>
      <p:ext uri="{BB962C8B-B14F-4D97-AF65-F5344CB8AC3E}">
        <p14:creationId xmlns:p14="http://schemas.microsoft.com/office/powerpoint/2010/main" val="731908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697394-2695-9AC5-5906-B86662FFA1F4}"/>
              </a:ext>
            </a:extLst>
          </p:cNvPr>
          <p:cNvSpPr txBox="1"/>
          <p:nvPr/>
        </p:nvSpPr>
        <p:spPr>
          <a:xfrm>
            <a:off x="300316" y="275483"/>
            <a:ext cx="2151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/>
              <a:t>마케팅</a:t>
            </a:r>
            <a:endParaRPr kumimoji="1" lang="en-US" altLang="ko-KR" sz="2400" b="1"/>
          </a:p>
        </p:txBody>
      </p:sp>
      <p:pic>
        <p:nvPicPr>
          <p:cNvPr id="2" name="그래픽 5" descr="전자 상거래 단색으로 채워진">
            <a:extLst>
              <a:ext uri="{FF2B5EF4-FFF2-40B4-BE49-F238E27FC236}">
                <a16:creationId xmlns:a16="http://schemas.microsoft.com/office/drawing/2014/main" id="{D96E6F34-DAC2-A38A-62C2-7BFEF05AD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4155" y="2050476"/>
            <a:ext cx="433276" cy="4134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8FC00A-AD66-CCE1-CFE6-D3D5B4D004B9}"/>
              </a:ext>
            </a:extLst>
          </p:cNvPr>
          <p:cNvSpPr txBox="1"/>
          <p:nvPr/>
        </p:nvSpPr>
        <p:spPr>
          <a:xfrm>
            <a:off x="1481821" y="2043119"/>
            <a:ext cx="6605738" cy="1206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800" b="1">
                <a:ea typeface="맑은 고딕"/>
                <a:cs typeface="Calibri"/>
              </a:rPr>
              <a:t>시장 조사</a:t>
            </a:r>
            <a:endParaRPr lang="ko-KR" altLang="en-US" sz="1800" b="1">
              <a:ea typeface="맑은 고딕" panose="020B0503020000020004" pitchFamily="34" charset="-127"/>
              <a:cs typeface="Calibri"/>
            </a:endParaRPr>
          </a:p>
          <a:p>
            <a:pPr marL="342900" indent="-342900">
              <a:lnSpc>
                <a:spcPct val="150000"/>
              </a:lnSpc>
            </a:pPr>
            <a:r>
              <a:rPr lang="en-US" altLang="ko-KR" sz="1600">
                <a:ea typeface="맑은 고딕"/>
                <a:cs typeface="Calibri"/>
              </a:rPr>
              <a:t>-</a:t>
            </a:r>
            <a:r>
              <a:rPr lang="ko-KR" altLang="en-US" sz="1600">
                <a:ea typeface="맑은 고딕"/>
                <a:cs typeface="Calibri"/>
              </a:rPr>
              <a:t> 타겟: 대구의 경제활동 인구(약 1,200K 명)</a:t>
            </a:r>
            <a:endParaRPr lang="ko-KR" altLang="en-US" sz="1600">
              <a:ea typeface="맑은 고딕" panose="020B0503020000020004" pitchFamily="34" charset="-127"/>
              <a:cs typeface="Calibri"/>
            </a:endParaRPr>
          </a:p>
          <a:p>
            <a:pPr marL="342900" indent="-342900">
              <a:lnSpc>
                <a:spcPct val="150000"/>
              </a:lnSpc>
            </a:pPr>
            <a:r>
              <a:rPr lang="en-US" altLang="ko-KR" sz="1600">
                <a:ea typeface="맑은 고딕"/>
                <a:cs typeface="Calibri"/>
              </a:rPr>
              <a:t>-</a:t>
            </a:r>
            <a:r>
              <a:rPr lang="ko-KR" altLang="en-US" sz="1600">
                <a:ea typeface="맑은 고딕"/>
                <a:cs typeface="Calibri"/>
              </a:rPr>
              <a:t> 시장 규모: 1인 가구 기준 하루 평균 식비 8,618원 (2022 기준) </a:t>
            </a:r>
            <a:r>
              <a:rPr lang="en-US" altLang="ko-KR" sz="1600">
                <a:ea typeface="맑은 고딕"/>
                <a:cs typeface="Calibri"/>
              </a:rPr>
              <a:t>X N</a:t>
            </a:r>
            <a:endParaRPr lang="ko-KR" altLang="en-US" sz="1600">
              <a:ea typeface="맑은 고딕" panose="020B0503020000020004" pitchFamily="34" charset="-127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14AFA4-78B3-4D04-2549-B1883F05E6CE}"/>
              </a:ext>
            </a:extLst>
          </p:cNvPr>
          <p:cNvSpPr txBox="1"/>
          <p:nvPr/>
        </p:nvSpPr>
        <p:spPr>
          <a:xfrm>
            <a:off x="1481821" y="3602431"/>
            <a:ext cx="6098958" cy="1577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b="1">
                <a:ea typeface="맑은 고딕"/>
                <a:cs typeface="Calibri"/>
              </a:rPr>
              <a:t>전략</a:t>
            </a:r>
            <a:endParaRPr lang="ko-KR" altLang="en-US" b="1">
              <a:ea typeface="맑은 고딕" panose="020B0503020000020004" pitchFamily="34" charset="-127"/>
              <a:cs typeface="Calibri"/>
            </a:endParaRPr>
          </a:p>
          <a:p>
            <a:pPr marL="342900" indent="-342900">
              <a:lnSpc>
                <a:spcPct val="150000"/>
              </a:lnSpc>
            </a:pPr>
            <a:r>
              <a:rPr lang="en-US" altLang="ko-KR" sz="1600">
                <a:ea typeface="맑은 고딕"/>
                <a:cs typeface="Calibri"/>
              </a:rPr>
              <a:t>-</a:t>
            </a:r>
            <a:r>
              <a:rPr lang="ko-KR" altLang="en-US" sz="1600">
                <a:ea typeface="맑은 고딕"/>
                <a:cs typeface="Calibri"/>
              </a:rPr>
              <a:t> 리뷰어들에게 보상제도 시행</a:t>
            </a:r>
            <a:endParaRPr lang="ko-KR" altLang="en-US" sz="1600">
              <a:ea typeface="맑은 고딕" panose="020B0503020000020004" pitchFamily="34" charset="-127"/>
              <a:cs typeface="Calibri"/>
            </a:endParaRPr>
          </a:p>
          <a:p>
            <a:pPr marL="342900" indent="-342900">
              <a:lnSpc>
                <a:spcPct val="150000"/>
              </a:lnSpc>
            </a:pPr>
            <a:r>
              <a:rPr lang="en-US" altLang="ko-KR" sz="1600">
                <a:ea typeface="맑은 고딕"/>
                <a:cs typeface="Calibri"/>
              </a:rPr>
              <a:t>-</a:t>
            </a:r>
            <a:r>
              <a:rPr lang="ko-KR" altLang="en-US" sz="1600">
                <a:ea typeface="맑은 고딕"/>
                <a:cs typeface="Calibri"/>
              </a:rPr>
              <a:t> 대구 시민들 프로모션 진행</a:t>
            </a:r>
            <a:endParaRPr lang="en-US" altLang="ko-KR" sz="1600">
              <a:ea typeface="맑은 고딕"/>
              <a:cs typeface="Calibri"/>
            </a:endParaRPr>
          </a:p>
          <a:p>
            <a:pPr marL="342900" indent="-342900">
              <a:lnSpc>
                <a:spcPct val="150000"/>
              </a:lnSpc>
            </a:pPr>
            <a:r>
              <a:rPr lang="en-US" altLang="ko-KR" sz="1600">
                <a:ea typeface="맑은 고딕" panose="020B0503020000020004" pitchFamily="34" charset="-127"/>
                <a:cs typeface="Calibri"/>
              </a:rPr>
              <a:t>-</a:t>
            </a:r>
            <a:r>
              <a:rPr lang="ko-KR" altLang="en-US" sz="1600">
                <a:ea typeface="맑은 고딕" panose="020B0503020000020004" pitchFamily="34" charset="-127"/>
                <a:cs typeface="Calibri"/>
              </a:rPr>
              <a:t> 골목식당 사장님들에게 앱 사용 독려</a:t>
            </a:r>
          </a:p>
        </p:txBody>
      </p:sp>
      <p:pic>
        <p:nvPicPr>
          <p:cNvPr id="8" name="그래픽 9" descr="담보 단색으로 채워진">
            <a:extLst>
              <a:ext uri="{FF2B5EF4-FFF2-40B4-BE49-F238E27FC236}">
                <a16:creationId xmlns:a16="http://schemas.microsoft.com/office/drawing/2014/main" id="{BC8ECCE5-B43A-23A0-F340-A4681E8DF2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5278" y="3602431"/>
            <a:ext cx="485032" cy="47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288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697394-2695-9AC5-5906-B86662FFA1F4}"/>
              </a:ext>
            </a:extLst>
          </p:cNvPr>
          <p:cNvSpPr txBox="1"/>
          <p:nvPr/>
        </p:nvSpPr>
        <p:spPr>
          <a:xfrm>
            <a:off x="300316" y="275483"/>
            <a:ext cx="2151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/>
              <a:t>기대효과</a:t>
            </a:r>
            <a:endParaRPr kumimoji="1" lang="en-US" altLang="ko-KR" sz="2400" b="1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9FB3641-7111-68CE-185C-50C1BA7B2317}"/>
              </a:ext>
            </a:extLst>
          </p:cNvPr>
          <p:cNvSpPr/>
          <p:nvPr/>
        </p:nvSpPr>
        <p:spPr>
          <a:xfrm>
            <a:off x="4171896" y="2504654"/>
            <a:ext cx="1739087" cy="10736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골목상권 역량 강화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3516046-1A3F-F3CC-C31D-90B757FE18E0}"/>
              </a:ext>
            </a:extLst>
          </p:cNvPr>
          <p:cNvSpPr/>
          <p:nvPr/>
        </p:nvSpPr>
        <p:spPr>
          <a:xfrm>
            <a:off x="4171896" y="3694075"/>
            <a:ext cx="1739087" cy="10736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지역 문화 활성화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753DBD8-F5FF-7971-2077-A6499D2BA1DD}"/>
              </a:ext>
            </a:extLst>
          </p:cNvPr>
          <p:cNvSpPr/>
          <p:nvPr/>
        </p:nvSpPr>
        <p:spPr>
          <a:xfrm>
            <a:off x="6778656" y="2020209"/>
            <a:ext cx="1700341" cy="10349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브랜드</a:t>
            </a:r>
            <a:endParaRPr lang="en-US" altLang="ko-KR" dirty="0">
              <a:solidFill>
                <a:srgbClr val="FFFFFF"/>
              </a:solidFill>
              <a:ea typeface="맑은 고딕"/>
              <a:cs typeface="Calibri"/>
            </a:endParaRPr>
          </a:p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이미지</a:t>
            </a:r>
            <a:endParaRPr lang="en-US" altLang="ko-KR" dirty="0">
              <a:solidFill>
                <a:srgbClr val="FFFFFF"/>
              </a:solidFill>
              <a:ea typeface="맑은 고딕"/>
              <a:cs typeface="Calibri"/>
            </a:endParaRPr>
          </a:p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메이킹</a:t>
            </a:r>
            <a:endParaRPr 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3F0142-294C-B87C-7274-F06354E9924D}"/>
              </a:ext>
            </a:extLst>
          </p:cNvPr>
          <p:cNvSpPr txBox="1"/>
          <p:nvPr/>
        </p:nvSpPr>
        <p:spPr>
          <a:xfrm>
            <a:off x="4185805" y="1892769"/>
            <a:ext cx="1672525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 dirty="0">
                <a:ea typeface="맑은 고딕"/>
                <a:cs typeface="Calibri"/>
              </a:rPr>
              <a:t>지역 사회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B4AEBF-5F5F-D0DD-A760-04F766A35C74}"/>
              </a:ext>
            </a:extLst>
          </p:cNvPr>
          <p:cNvSpPr txBox="1"/>
          <p:nvPr/>
        </p:nvSpPr>
        <p:spPr>
          <a:xfrm>
            <a:off x="6793686" y="1362371"/>
            <a:ext cx="16725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 dirty="0">
                <a:ea typeface="맑은 고딕"/>
                <a:cs typeface="Calibri"/>
              </a:rPr>
              <a:t>자영업자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AA54E17-7443-0E39-B5E0-EBC6048F2810}"/>
              </a:ext>
            </a:extLst>
          </p:cNvPr>
          <p:cNvSpPr/>
          <p:nvPr/>
        </p:nvSpPr>
        <p:spPr>
          <a:xfrm>
            <a:off x="6752825" y="3137501"/>
            <a:ext cx="1739087" cy="1073646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피드백 </a:t>
            </a:r>
          </a:p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개선점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96EA8E1-3438-8369-66B9-DFBE22FB4EA7}"/>
              </a:ext>
            </a:extLst>
          </p:cNvPr>
          <p:cNvSpPr/>
          <p:nvPr/>
        </p:nvSpPr>
        <p:spPr>
          <a:xfrm>
            <a:off x="6778656" y="4326921"/>
            <a:ext cx="1700341" cy="1073646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잠재적</a:t>
            </a:r>
            <a:endParaRPr lang="ko-KR" dirty="0"/>
          </a:p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소비자</a:t>
            </a:r>
            <a:endParaRPr lang="ko-KR" dirty="0">
              <a:solidFill>
                <a:srgbClr val="000000"/>
              </a:solidFill>
              <a:ea typeface="맑은 고딕" panose="020B0503020000020004" pitchFamily="34" charset="-127"/>
              <a:cs typeface="Calibri"/>
            </a:endParaRPr>
          </a:p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유치</a:t>
            </a:r>
            <a:endParaRPr lang="ko-KR" dirty="0">
              <a:ea typeface="맑은 고딕"/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4279CC-43C0-0101-8714-234416120483}"/>
              </a:ext>
            </a:extLst>
          </p:cNvPr>
          <p:cNvSpPr txBox="1"/>
          <p:nvPr/>
        </p:nvSpPr>
        <p:spPr>
          <a:xfrm>
            <a:off x="9399323" y="1876898"/>
            <a:ext cx="1672525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 dirty="0">
                <a:ea typeface="맑은 고딕"/>
                <a:cs typeface="Calibri"/>
              </a:rPr>
              <a:t>고객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7D532A5-D6DA-B8A4-B023-954E0B88482A}"/>
              </a:ext>
            </a:extLst>
          </p:cNvPr>
          <p:cNvSpPr/>
          <p:nvPr/>
        </p:nvSpPr>
        <p:spPr>
          <a:xfrm>
            <a:off x="9359585" y="2452992"/>
            <a:ext cx="1739087" cy="1073646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넓은</a:t>
            </a:r>
          </a:p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선택의 폭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38D3A4F-D141-5426-AF2E-9FAC37A25ABA}"/>
              </a:ext>
            </a:extLst>
          </p:cNvPr>
          <p:cNvSpPr/>
          <p:nvPr/>
        </p:nvSpPr>
        <p:spPr>
          <a:xfrm>
            <a:off x="9385416" y="3642412"/>
            <a:ext cx="1700341" cy="1073646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solidFill>
                  <a:srgbClr val="FFFFFF"/>
                </a:solidFill>
                <a:ea typeface="맑은 고딕"/>
                <a:cs typeface="Calibri"/>
              </a:rPr>
              <a:t>공급자의 경쟁</a:t>
            </a:r>
          </a:p>
        </p:txBody>
      </p:sp>
      <p:pic>
        <p:nvPicPr>
          <p:cNvPr id="33" name="그림 5" descr="화살이(가) 표시된 사진&#10;&#10;자동 생성된 설명">
            <a:extLst>
              <a:ext uri="{FF2B5EF4-FFF2-40B4-BE49-F238E27FC236}">
                <a16:creationId xmlns:a16="http://schemas.microsoft.com/office/drawing/2014/main" id="{98472AC7-8FB4-104C-23BB-218719578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43" y="2748303"/>
            <a:ext cx="1919770" cy="1659994"/>
          </a:xfrm>
          <a:prstGeom prst="rect">
            <a:avLst/>
          </a:prstGeom>
        </p:spPr>
      </p:pic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48483727-7F72-3F1D-FED5-BA49CA71790F}"/>
              </a:ext>
            </a:extLst>
          </p:cNvPr>
          <p:cNvCxnSpPr/>
          <p:nvPr/>
        </p:nvCxnSpPr>
        <p:spPr>
          <a:xfrm>
            <a:off x="2675625" y="3526637"/>
            <a:ext cx="923278" cy="0"/>
          </a:xfrm>
          <a:prstGeom prst="straightConnector1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2193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C804BD-013C-BB58-8A0E-27234A08D3DC}"/>
              </a:ext>
            </a:extLst>
          </p:cNvPr>
          <p:cNvSpPr txBox="1"/>
          <p:nvPr/>
        </p:nvSpPr>
        <p:spPr>
          <a:xfrm>
            <a:off x="0" y="406191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3200" b="1" dirty="0"/>
              <a:t>기술</a:t>
            </a:r>
            <a:r>
              <a:rPr kumimoji="1" lang="ko-KR" altLang="en-US" sz="3200" b="1" dirty="0"/>
              <a:t> 스택</a:t>
            </a:r>
            <a:endParaRPr kumimoji="1" lang="ko-Kore-KR" altLang="en-US" sz="3200" b="1" dirty="0"/>
          </a:p>
        </p:txBody>
      </p:sp>
      <p:pic>
        <p:nvPicPr>
          <p:cNvPr id="3" name="그림 5" descr="화살이(가) 표시된 사진&#10;&#10;자동 생성된 설명">
            <a:extLst>
              <a:ext uri="{FF2B5EF4-FFF2-40B4-BE49-F238E27FC236}">
                <a16:creationId xmlns:a16="http://schemas.microsoft.com/office/drawing/2014/main" id="{00B35351-C32C-A918-823C-187D5F5B0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081" y="1829437"/>
            <a:ext cx="2581838" cy="223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079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1097</Words>
  <Application>Microsoft Macintosh PowerPoint</Application>
  <PresentationFormat>와이드스크린</PresentationFormat>
  <Paragraphs>128</Paragraphs>
  <Slides>13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-apple-system</vt:lpstr>
      <vt:lpstr>맑은 고딕</vt:lpstr>
      <vt:lpstr>Arial</vt:lpstr>
      <vt:lpstr>Calibri</vt:lpstr>
      <vt:lpstr>Calibri Light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Daniel Juyoung Yun</dc:creator>
  <cp:lastModifiedBy>Daniel Juyoung Yun</cp:lastModifiedBy>
  <cp:revision>48</cp:revision>
  <dcterms:created xsi:type="dcterms:W3CDTF">2023-06-22T00:07:57Z</dcterms:created>
  <dcterms:modified xsi:type="dcterms:W3CDTF">2023-06-22T20:15:08Z</dcterms:modified>
</cp:coreProperties>
</file>